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87" r:id="rId28"/>
    <p:sldId id="288" r:id="rId29"/>
    <p:sldId id="289" r:id="rId30"/>
    <p:sldId id="290" r:id="rId31"/>
    <p:sldId id="291" r:id="rId32"/>
    <p:sldId id="292" r:id="rId33"/>
    <p:sldId id="294" r:id="rId34"/>
    <p:sldId id="296" r:id="rId35"/>
    <p:sldId id="297" r:id="rId36"/>
    <p:sldId id="298" r:id="rId37"/>
    <p:sldId id="299" r:id="rId38"/>
    <p:sldId id="300" r:id="rId39"/>
    <p:sldId id="301" r:id="rId40"/>
    <p:sldId id="302" r:id="rId41"/>
    <p:sldId id="303" r:id="rId42"/>
    <p:sldId id="304" r:id="rId43"/>
    <p:sldId id="305" r:id="rId44"/>
    <p:sldId id="307" r:id="rId45"/>
    <p:sldId id="309" r:id="rId46"/>
    <p:sldId id="310" r:id="rId47"/>
    <p:sldId id="311" r:id="rId48"/>
    <p:sldId id="312" r:id="rId49"/>
    <p:sldId id="313" r:id="rId50"/>
    <p:sldId id="314" r:id="rId51"/>
    <p:sldId id="315" r:id="rId52"/>
    <p:sldId id="316" r:id="rId53"/>
    <p:sldId id="317" r:id="rId54"/>
    <p:sldId id="318" r:id="rId55"/>
    <p:sldId id="319" r:id="rId56"/>
  </p:sldIdLst>
  <p:sldSz cx="12192000" cy="6858000"/>
  <p:notesSz cx="12192000" cy="6858000"/>
  <p:embeddedFontLst>
    <p:embeddedFont>
      <p:font typeface="Calibri" panose="020F0502020204030204" pitchFamily="34" charset="0"/>
      <p:regular r:id="rId57"/>
      <p:bold r:id="rId58"/>
      <p:italic r:id="rId59"/>
      <p:boldItalic r:id="rId60"/>
    </p:embeddedFont>
    <p:embeddedFont>
      <p:font typeface="VWRKLF+Cambria Math" panose="020B0600070205080204" charset="0"/>
      <p:regular r:id="rId61"/>
    </p:embeddedFont>
    <p:embeddedFont>
      <p:font typeface="ACDWHQ+Cambria Math" panose="020B0600070205080204" charset="0"/>
      <p:regular r:id="rId62"/>
    </p:embeddedFont>
    <p:embeddedFont>
      <p:font typeface="VPIOHA+Cambria Math" panose="020B0600070205080204" charset="0"/>
      <p:regular r:id="rId63"/>
    </p:embeddedFont>
    <p:embeddedFont>
      <p:font typeface="AMOJGA+Cambria Math" panose="020B0600070205080204" charset="0"/>
      <p:regular r:id="rId64"/>
    </p:embeddedFont>
    <p:embeddedFont>
      <p:font typeface="DHUSNE+Cambria Math" panose="020B0600070205080204" charset="0"/>
      <p:regular r:id="rId65"/>
    </p:embeddedFont>
    <p:embeddedFont>
      <p:font typeface="PUKJUV+Cambria Math" panose="020B0600070205080204" charset="0"/>
      <p:regular r:id="rId66"/>
    </p:embeddedFont>
    <p:embeddedFont>
      <p:font typeface="Cambria Math" panose="02040503050406030204" pitchFamily="18" charset="0"/>
      <p:regular r:id="rId67"/>
    </p:embeddedFont>
    <p:embeddedFont>
      <p:font typeface="EJPKLQ+Cambria Math" panose="020B0600070205080204" charset="0"/>
      <p:regular r:id="rId68"/>
    </p:embeddedFont>
    <p:embeddedFont>
      <p:font typeface="DAQSVA+Cambria Math" panose="020B0600070205080204" charset="0"/>
      <p:regular r:id="rId69"/>
    </p:embeddedFont>
    <p:embeddedFont>
      <p:font typeface="FJQLCM+Cambria Math" panose="020B0600070205080204" charset="0"/>
      <p:regular r:id="rId7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658" y="6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3/6/2021</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3/6/2021</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hyperlink" Target="https://jp.mathworks.com/help/symbolic/select-numeric-or-symbolic-solve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773669" y="124377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3</a:t>
            </a:r>
          </a:p>
        </p:txBody>
      </p:sp>
      <p:sp>
        <p:nvSpPr>
          <p:cNvPr id="4" name="object 4"/>
          <p:cNvSpPr txBox="1"/>
          <p:nvPr/>
        </p:nvSpPr>
        <p:spPr>
          <a:xfrm>
            <a:off x="8744711" y="124377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2</a:t>
            </a:r>
          </a:p>
        </p:txBody>
      </p:sp>
      <p:sp>
        <p:nvSpPr>
          <p:cNvPr id="5" name="object 5"/>
          <p:cNvSpPr txBox="1"/>
          <p:nvPr/>
        </p:nvSpPr>
        <p:spPr>
          <a:xfrm>
            <a:off x="6338061" y="1290937"/>
            <a:ext cx="404712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휅</a:t>
            </a:r>
            <a:r>
              <a:rPr sz="2400" spc="465"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10"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52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5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51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71"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46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7"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p>
        </p:txBody>
      </p:sp>
      <p:sp>
        <p:nvSpPr>
          <p:cNvPr id="6" name="object 6"/>
          <p:cNvSpPr txBox="1"/>
          <p:nvPr/>
        </p:nvSpPr>
        <p:spPr>
          <a:xfrm>
            <a:off x="7476490"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3</a:t>
            </a:r>
          </a:p>
        </p:txBody>
      </p:sp>
      <p:sp>
        <p:nvSpPr>
          <p:cNvPr id="7" name="object 7"/>
          <p:cNvSpPr txBox="1"/>
          <p:nvPr/>
        </p:nvSpPr>
        <p:spPr>
          <a:xfrm>
            <a:off x="8447278"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2</a:t>
            </a:r>
          </a:p>
        </p:txBody>
      </p:sp>
      <p:sp>
        <p:nvSpPr>
          <p:cNvPr id="8" name="object 8"/>
          <p:cNvSpPr txBox="1"/>
          <p:nvPr/>
        </p:nvSpPr>
        <p:spPr>
          <a:xfrm>
            <a:off x="9410700"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1</a:t>
            </a:r>
          </a:p>
        </p:txBody>
      </p:sp>
      <p:sp>
        <p:nvSpPr>
          <p:cNvPr id="9" name="object 9"/>
          <p:cNvSpPr txBox="1"/>
          <p:nvPr/>
        </p:nvSpPr>
        <p:spPr>
          <a:xfrm>
            <a:off x="10232135"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sp>
        <p:nvSpPr>
          <p:cNvPr id="10" name="object 10"/>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36" name="object 36"/>
          <p:cNvSpPr txBox="1"/>
          <p:nvPr/>
        </p:nvSpPr>
        <p:spPr>
          <a:xfrm>
            <a:off x="8360409" y="3887934"/>
            <a:ext cx="260214"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AQSVA+Cambria Math"/>
                <a:cs typeface="DAQSVA+Cambria Math"/>
              </a:rPr>
              <a:t>푠</a:t>
            </a:r>
          </a:p>
        </p:txBody>
      </p:sp>
      <p:sp>
        <p:nvSpPr>
          <p:cNvPr id="37" name="object 37"/>
          <p:cNvSpPr txBox="1"/>
          <p:nvPr/>
        </p:nvSpPr>
        <p:spPr>
          <a:xfrm>
            <a:off x="986332" y="4026501"/>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38" name="object 38"/>
          <p:cNvSpPr txBox="1"/>
          <p:nvPr/>
        </p:nvSpPr>
        <p:spPr>
          <a:xfrm>
            <a:off x="6484365" y="4170281"/>
            <a:ext cx="4263465"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푥</a:t>
            </a:r>
            <a:r>
              <a:rPr sz="2400" spc="475"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10"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spc="-28" dirty="0">
                <a:solidFill>
                  <a:srgbClr val="002060"/>
                </a:solidFill>
                <a:latin typeface="VPIOHA+Cambria Math"/>
                <a:cs typeface="VPIOHA+Cambria Math"/>
              </a:rPr>
              <a:t>푥</a:t>
            </a:r>
            <a:r>
              <a:rPr sz="2600" baseline="-20499" dirty="0">
                <a:solidFill>
                  <a:srgbClr val="002060"/>
                </a:solidFill>
                <a:latin typeface="DAQSVA+Cambria Math"/>
                <a:cs typeface="DAQSVA+Cambria Math"/>
              </a:rPr>
              <a:t>0</a:t>
            </a:r>
            <a:r>
              <a:rPr sz="2600" baseline="-2049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න</a:t>
            </a:r>
            <a:r>
              <a:rPr sz="2400" spc="285" dirty="0">
                <a:solidFill>
                  <a:srgbClr val="002060"/>
                </a:solidFill>
                <a:latin typeface="Times New Roman"/>
                <a:cs typeface="Times New Roman"/>
              </a:rPr>
              <a:t> </a:t>
            </a:r>
            <a:r>
              <a:rPr sz="2400" dirty="0">
                <a:solidFill>
                  <a:srgbClr val="002060"/>
                </a:solidFill>
                <a:latin typeface="VPIOHA+Cambria Math"/>
                <a:cs typeface="VPIOHA+Cambria Math"/>
              </a:rPr>
              <a:t>cos</a:t>
            </a:r>
            <a:r>
              <a:rPr sz="2400" spc="507" dirty="0">
                <a:solidFill>
                  <a:srgbClr val="002060"/>
                </a:solidFill>
                <a:latin typeface="Times New Roman"/>
                <a:cs typeface="Times New Roman"/>
              </a:rPr>
              <a:t> </a:t>
            </a:r>
            <a:r>
              <a:rPr sz="2400" dirty="0">
                <a:solidFill>
                  <a:srgbClr val="002060"/>
                </a:solidFill>
                <a:latin typeface="VPIOHA+Cambria Math"/>
                <a:cs typeface="VPIOHA+Cambria Math"/>
              </a:rPr>
              <a:t>휃</a:t>
            </a:r>
            <a:r>
              <a:rPr sz="2400" spc="46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dirty="0">
                <a:solidFill>
                  <a:srgbClr val="002060"/>
                </a:solidFill>
                <a:latin typeface="DAQSVA+Cambria Math"/>
                <a:cs typeface="DAQSVA+Cambria Math"/>
              </a:rPr>
              <a:t>′</a:t>
            </a:r>
            <a:r>
              <a:rPr sz="2400" spc="1492" dirty="0">
                <a:solidFill>
                  <a:srgbClr val="002060"/>
                </a:solidFill>
                <a:latin typeface="Times New Roman"/>
                <a:cs typeface="Times New Roman"/>
              </a:rPr>
              <a:t> </a:t>
            </a:r>
            <a:r>
              <a:rPr sz="2400" dirty="0">
                <a:solidFill>
                  <a:srgbClr val="002060"/>
                </a:solidFill>
                <a:latin typeface="VPIOHA+Cambria Math"/>
                <a:cs typeface="VPIOHA+Cambria Math"/>
              </a:rPr>
              <a:t>푑푠</a:t>
            </a:r>
            <a:r>
              <a:rPr sz="2400" dirty="0">
                <a:solidFill>
                  <a:srgbClr val="002060"/>
                </a:solidFill>
                <a:latin typeface="DAQSVA+Cambria Math"/>
                <a:cs typeface="DAQSVA+Cambria Math"/>
              </a:rPr>
              <a:t>′</a:t>
            </a:r>
          </a:p>
        </p:txBody>
      </p:sp>
      <p:sp>
        <p:nvSpPr>
          <p:cNvPr id="39" name="object 39"/>
          <p:cNvSpPr txBox="1"/>
          <p:nvPr/>
        </p:nvSpPr>
        <p:spPr>
          <a:xfrm>
            <a:off x="8247633" y="4523933"/>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sp>
        <p:nvSpPr>
          <p:cNvPr id="40" name="object 40"/>
          <p:cNvSpPr txBox="1"/>
          <p:nvPr/>
        </p:nvSpPr>
        <p:spPr>
          <a:xfrm>
            <a:off x="8384793" y="4680906"/>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푠</a:t>
            </a:r>
          </a:p>
        </p:txBody>
      </p:sp>
      <p:sp>
        <p:nvSpPr>
          <p:cNvPr id="41" name="object 41"/>
          <p:cNvSpPr txBox="1"/>
          <p:nvPr/>
        </p:nvSpPr>
        <p:spPr>
          <a:xfrm>
            <a:off x="6504178" y="4962761"/>
            <a:ext cx="4147057"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푦</a:t>
            </a:r>
            <a:r>
              <a:rPr sz="2400" spc="42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22"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spc="-70" dirty="0">
                <a:solidFill>
                  <a:srgbClr val="002060"/>
                </a:solidFill>
                <a:latin typeface="VPIOHA+Cambria Math"/>
                <a:cs typeface="VPIOHA+Cambria Math"/>
              </a:rPr>
              <a:t>푦</a:t>
            </a:r>
            <a:r>
              <a:rPr sz="2600" baseline="-20499" dirty="0">
                <a:solidFill>
                  <a:srgbClr val="002060"/>
                </a:solidFill>
                <a:latin typeface="DAQSVA+Cambria Math"/>
                <a:cs typeface="DAQSVA+Cambria Math"/>
              </a:rPr>
              <a:t>0</a:t>
            </a:r>
            <a:r>
              <a:rPr sz="2600" spc="-18" baseline="-2049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න</a:t>
            </a:r>
            <a:r>
              <a:rPr sz="2400" spc="285" dirty="0">
                <a:solidFill>
                  <a:srgbClr val="002060"/>
                </a:solidFill>
                <a:latin typeface="Times New Roman"/>
                <a:cs typeface="Times New Roman"/>
              </a:rPr>
              <a:t> </a:t>
            </a:r>
            <a:r>
              <a:rPr sz="2400" dirty="0">
                <a:solidFill>
                  <a:srgbClr val="002060"/>
                </a:solidFill>
                <a:latin typeface="VPIOHA+Cambria Math"/>
                <a:cs typeface="VPIOHA+Cambria Math"/>
              </a:rPr>
              <a:t>sin</a:t>
            </a:r>
            <a:r>
              <a:rPr sz="2400" spc="482" dirty="0">
                <a:solidFill>
                  <a:srgbClr val="002060"/>
                </a:solidFill>
                <a:latin typeface="Times New Roman"/>
                <a:cs typeface="Times New Roman"/>
              </a:rPr>
              <a:t> </a:t>
            </a:r>
            <a:r>
              <a:rPr sz="2400" dirty="0">
                <a:solidFill>
                  <a:srgbClr val="002060"/>
                </a:solidFill>
                <a:latin typeface="VPIOHA+Cambria Math"/>
                <a:cs typeface="VPIOHA+Cambria Math"/>
              </a:rPr>
              <a:t>휃</a:t>
            </a:r>
            <a:r>
              <a:rPr sz="2400" spc="46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dirty="0">
                <a:solidFill>
                  <a:srgbClr val="002060"/>
                </a:solidFill>
                <a:latin typeface="DAQSVA+Cambria Math"/>
                <a:cs typeface="DAQSVA+Cambria Math"/>
              </a:rPr>
              <a:t>′</a:t>
            </a:r>
            <a:r>
              <a:rPr sz="2400" spc="1492" dirty="0">
                <a:solidFill>
                  <a:srgbClr val="002060"/>
                </a:solidFill>
                <a:latin typeface="Times New Roman"/>
                <a:cs typeface="Times New Roman"/>
              </a:rPr>
              <a:t> </a:t>
            </a:r>
            <a:r>
              <a:rPr sz="2400" dirty="0">
                <a:solidFill>
                  <a:srgbClr val="002060"/>
                </a:solidFill>
                <a:latin typeface="VPIOHA+Cambria Math"/>
                <a:cs typeface="VPIOHA+Cambria Math"/>
              </a:rPr>
              <a:t>푑푠</a:t>
            </a:r>
            <a:r>
              <a:rPr sz="2400" dirty="0">
                <a:solidFill>
                  <a:srgbClr val="002060"/>
                </a:solidFill>
                <a:latin typeface="DAQSVA+Cambria Math"/>
                <a:cs typeface="DAQSVA+Cambria Math"/>
              </a:rPr>
              <a:t>′</a:t>
            </a:r>
          </a:p>
        </p:txBody>
      </p:sp>
      <p:sp>
        <p:nvSpPr>
          <p:cNvPr id="42" name="object 42"/>
          <p:cNvSpPr txBox="1"/>
          <p:nvPr/>
        </p:nvSpPr>
        <p:spPr>
          <a:xfrm>
            <a:off x="8272018" y="53164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pic>
        <p:nvPicPr>
          <p:cNvPr id="43" name="図 42"/>
          <p:cNvPicPr>
            <a:picLocks noChangeAspect="1"/>
          </p:cNvPicPr>
          <p:nvPr/>
        </p:nvPicPr>
        <p:blipFill>
          <a:blip r:embed="rId3"/>
          <a:stretch>
            <a:fillRect/>
          </a:stretch>
        </p:blipFill>
        <p:spPr>
          <a:xfrm>
            <a:off x="5709927" y="1874078"/>
            <a:ext cx="5821391" cy="1701882"/>
          </a:xfrm>
          <a:prstGeom prst="rect">
            <a:avLst/>
          </a:prstGeom>
        </p:spPr>
      </p:pic>
      <p:sp>
        <p:nvSpPr>
          <p:cNvPr id="11" name="正方形/長方形 10"/>
          <p:cNvSpPr/>
          <p:nvPr/>
        </p:nvSpPr>
        <p:spPr>
          <a:xfrm>
            <a:off x="784739" y="3182814"/>
            <a:ext cx="4015117" cy="75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0" y="5325015"/>
            <a:ext cx="12192000" cy="1477328"/>
          </a:xfrm>
          <a:prstGeom prst="rect">
            <a:avLst/>
          </a:prstGeom>
          <a:noFill/>
        </p:spPr>
        <p:txBody>
          <a:bodyPr wrap="square" rtlCol="0">
            <a:spAutoFit/>
          </a:bodyPr>
          <a:lstStyle/>
          <a:p>
            <a:r>
              <a:rPr kumimoji="1" lang="en-US" altLang="ja-JP" dirty="0" smtClean="0"/>
              <a:t>Since a </a:t>
            </a:r>
            <a:r>
              <a:rPr kumimoji="1" lang="en-US" altLang="ja-JP" dirty="0" smtClean="0">
                <a:solidFill>
                  <a:srgbClr val="FF0000"/>
                </a:solidFill>
              </a:rPr>
              <a:t>spiral</a:t>
            </a:r>
            <a:r>
              <a:rPr kumimoji="1" lang="en-US" altLang="ja-JP" dirty="0" smtClean="0"/>
              <a:t> is a </a:t>
            </a:r>
            <a:r>
              <a:rPr kumimoji="1" lang="en-US" altLang="ja-JP" dirty="0" smtClean="0">
                <a:solidFill>
                  <a:srgbClr val="FF0000"/>
                </a:solidFill>
              </a:rPr>
              <a:t>polynomial function of curvature</a:t>
            </a:r>
            <a:r>
              <a:rPr kumimoji="1" lang="en-US" altLang="ja-JP" dirty="0" smtClean="0"/>
              <a:t>, the curvature value will </a:t>
            </a:r>
            <a:r>
              <a:rPr kumimoji="1" lang="en-US" altLang="ja-JP" dirty="0" smtClean="0">
                <a:solidFill>
                  <a:srgbClr val="FF0000"/>
                </a:solidFill>
              </a:rPr>
              <a:t>not change extremely quickly</a:t>
            </a:r>
            <a:r>
              <a:rPr kumimoji="1" lang="en-US" altLang="ja-JP" dirty="0" smtClean="0"/>
              <a:t> like it can in the case of </a:t>
            </a:r>
            <a:r>
              <a:rPr kumimoji="1" lang="en-US" altLang="ja-JP" dirty="0" err="1" smtClean="0"/>
              <a:t>quintic</a:t>
            </a:r>
            <a:r>
              <a:rPr kumimoji="1" lang="en-US" altLang="ja-JP" dirty="0" smtClean="0"/>
              <a:t> splines.</a:t>
            </a:r>
          </a:p>
          <a:p>
            <a:r>
              <a:rPr lang="en-US" altLang="ja-JP" dirty="0" smtClean="0"/>
              <a:t>This means we can </a:t>
            </a:r>
            <a:r>
              <a:rPr lang="en-US" altLang="ja-JP" dirty="0" smtClean="0">
                <a:solidFill>
                  <a:srgbClr val="FF0000"/>
                </a:solidFill>
              </a:rPr>
              <a:t>constrain</a:t>
            </a:r>
            <a:r>
              <a:rPr lang="en-US" altLang="ja-JP" dirty="0" smtClean="0"/>
              <a:t> the curvature of </a:t>
            </a:r>
            <a:r>
              <a:rPr lang="en-US" altLang="ja-JP" dirty="0" smtClean="0">
                <a:solidFill>
                  <a:srgbClr val="FF0000"/>
                </a:solidFill>
              </a:rPr>
              <a:t>only a few points </a:t>
            </a:r>
            <a:r>
              <a:rPr lang="en-US" altLang="ja-JP" dirty="0" smtClean="0"/>
              <a:t>in the spiral and the spiral will very likely satisfy the curvature constraints across the entire curve. This is highly useful when performing path optimization, as the number of constraints greatly increases the computational effort of each optimization step.</a:t>
            </a:r>
            <a:endParaRPr kumimoji="1" lang="ja-JP"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2400013"/>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990209" y="2665505"/>
            <a:ext cx="277765"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푠</a:t>
            </a:r>
          </a:p>
        </p:txBody>
      </p:sp>
      <p:sp>
        <p:nvSpPr>
          <p:cNvPr id="6" name="object 6"/>
          <p:cNvSpPr txBox="1"/>
          <p:nvPr/>
        </p:nvSpPr>
        <p:spPr>
          <a:xfrm>
            <a:off x="3801490" y="2994590"/>
            <a:ext cx="4670774" cy="359073"/>
          </a:xfrm>
          <a:prstGeom prst="rect">
            <a:avLst/>
          </a:prstGeom>
        </p:spPr>
        <p:txBody>
          <a:bodyPr vert="horz" wrap="square" lIns="0" tIns="0" rIns="0" bIns="0" rtlCol="0">
            <a:spAutoFit/>
          </a:bodyPr>
          <a:lstStyle/>
          <a:p>
            <a:pPr marL="0" marR="0">
              <a:lnSpc>
                <a:spcPts val="2798"/>
              </a:lnSpc>
              <a:spcBef>
                <a:spcPts val="0"/>
              </a:spcBef>
              <a:spcAft>
                <a:spcPts val="0"/>
              </a:spcAft>
            </a:pPr>
            <a:r>
              <a:rPr sz="2800" dirty="0">
                <a:solidFill>
                  <a:srgbClr val="002060"/>
                </a:solidFill>
                <a:latin typeface="VPIOHA+Cambria Math"/>
                <a:cs typeface="VPIOHA+Cambria Math"/>
              </a:rPr>
              <a:t>푥</a:t>
            </a:r>
            <a:r>
              <a:rPr sz="2800" spc="546"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spc="1282"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75" dirty="0">
                <a:solidFill>
                  <a:srgbClr val="002060"/>
                </a:solidFill>
                <a:latin typeface="Times New Roman"/>
                <a:cs typeface="Times New Roman"/>
              </a:rPr>
              <a:t> </a:t>
            </a:r>
            <a:r>
              <a:rPr sz="2800" spc="-25" dirty="0">
                <a:solidFill>
                  <a:srgbClr val="002060"/>
                </a:solidFill>
                <a:latin typeface="VPIOHA+Cambria Math"/>
                <a:cs typeface="VPIOHA+Cambria Math"/>
              </a:rPr>
              <a:t>푥</a:t>
            </a:r>
            <a:r>
              <a:rPr sz="3100" baseline="-20571" dirty="0">
                <a:solidFill>
                  <a:srgbClr val="002060"/>
                </a:solidFill>
                <a:latin typeface="DAQSVA+Cambria Math"/>
                <a:cs typeface="DAQSVA+Cambria Math"/>
              </a:rPr>
              <a:t>0</a:t>
            </a:r>
            <a:r>
              <a:rPr sz="3100" spc="-39" baseline="-20571"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80" dirty="0">
                <a:solidFill>
                  <a:srgbClr val="002060"/>
                </a:solidFill>
                <a:latin typeface="Times New Roman"/>
                <a:cs typeface="Times New Roman"/>
              </a:rPr>
              <a:t> </a:t>
            </a:r>
            <a:r>
              <a:rPr sz="2800" dirty="0">
                <a:solidFill>
                  <a:srgbClr val="002060"/>
                </a:solidFill>
                <a:latin typeface="VPIOHA+Cambria Math"/>
                <a:cs typeface="VPIOHA+Cambria Math"/>
              </a:rPr>
              <a:t>න</a:t>
            </a:r>
            <a:r>
              <a:rPr sz="2800" spc="328" dirty="0">
                <a:solidFill>
                  <a:srgbClr val="002060"/>
                </a:solidFill>
                <a:latin typeface="Times New Roman"/>
                <a:cs typeface="Times New Roman"/>
              </a:rPr>
              <a:t> </a:t>
            </a:r>
            <a:r>
              <a:rPr sz="2800" dirty="0">
                <a:solidFill>
                  <a:srgbClr val="002060"/>
                </a:solidFill>
                <a:latin typeface="VPIOHA+Cambria Math"/>
                <a:cs typeface="VPIOHA+Cambria Math"/>
              </a:rPr>
              <a:t>cos</a:t>
            </a:r>
            <a:r>
              <a:rPr sz="2800" spc="555" dirty="0">
                <a:solidFill>
                  <a:srgbClr val="002060"/>
                </a:solidFill>
                <a:latin typeface="Times New Roman"/>
                <a:cs typeface="Times New Roman"/>
              </a:rPr>
              <a:t> </a:t>
            </a:r>
            <a:r>
              <a:rPr sz="2800" dirty="0">
                <a:solidFill>
                  <a:srgbClr val="002060"/>
                </a:solidFill>
                <a:latin typeface="VPIOHA+Cambria Math"/>
                <a:cs typeface="VPIOHA+Cambria Math"/>
              </a:rPr>
              <a:t>휃</a:t>
            </a:r>
            <a:r>
              <a:rPr sz="2800" spc="544"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dirty="0">
                <a:solidFill>
                  <a:srgbClr val="002060"/>
                </a:solidFill>
                <a:latin typeface="DAQSVA+Cambria Math"/>
                <a:cs typeface="DAQSVA+Cambria Math"/>
              </a:rPr>
              <a:t>′</a:t>
            </a:r>
            <a:r>
              <a:rPr sz="2800" spc="1723" dirty="0">
                <a:solidFill>
                  <a:srgbClr val="002060"/>
                </a:solidFill>
                <a:latin typeface="Times New Roman"/>
                <a:cs typeface="Times New Roman"/>
              </a:rPr>
              <a:t> </a:t>
            </a:r>
            <a:r>
              <a:rPr sz="2800" dirty="0">
                <a:solidFill>
                  <a:srgbClr val="002060"/>
                </a:solidFill>
                <a:latin typeface="VPIOHA+Cambria Math"/>
                <a:cs typeface="VPIOHA+Cambria Math"/>
              </a:rPr>
              <a:t>푑푠</a:t>
            </a:r>
            <a:r>
              <a:rPr sz="2800" dirty="0">
                <a:solidFill>
                  <a:srgbClr val="002060"/>
                </a:solidFill>
                <a:latin typeface="DAQSVA+Cambria Math"/>
                <a:cs typeface="DAQSVA+Cambria Math"/>
              </a:rPr>
              <a:t>′</a:t>
            </a:r>
          </a:p>
        </p:txBody>
      </p:sp>
      <p:sp>
        <p:nvSpPr>
          <p:cNvPr id="7" name="object 7"/>
          <p:cNvSpPr txBox="1"/>
          <p:nvPr/>
        </p:nvSpPr>
        <p:spPr>
          <a:xfrm>
            <a:off x="5859145" y="3406169"/>
            <a:ext cx="302307"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0</a:t>
            </a:r>
          </a:p>
        </p:txBody>
      </p:sp>
      <p:sp>
        <p:nvSpPr>
          <p:cNvPr id="8" name="object 8"/>
          <p:cNvSpPr txBox="1"/>
          <p:nvPr/>
        </p:nvSpPr>
        <p:spPr>
          <a:xfrm>
            <a:off x="6017640" y="3590573"/>
            <a:ext cx="277765"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푠</a:t>
            </a:r>
          </a:p>
        </p:txBody>
      </p:sp>
      <p:sp>
        <p:nvSpPr>
          <p:cNvPr id="9" name="object 9"/>
          <p:cNvSpPr txBox="1"/>
          <p:nvPr/>
        </p:nvSpPr>
        <p:spPr>
          <a:xfrm>
            <a:off x="3822827" y="3919420"/>
            <a:ext cx="4793453" cy="359073"/>
          </a:xfrm>
          <a:prstGeom prst="rect">
            <a:avLst/>
          </a:prstGeom>
        </p:spPr>
        <p:txBody>
          <a:bodyPr vert="horz" wrap="square" lIns="0" tIns="0" rIns="0" bIns="0" rtlCol="0">
            <a:spAutoFit/>
          </a:bodyPr>
          <a:lstStyle/>
          <a:p>
            <a:pPr marL="0" marR="0">
              <a:lnSpc>
                <a:spcPts val="2801"/>
              </a:lnSpc>
              <a:spcBef>
                <a:spcPts val="0"/>
              </a:spcBef>
              <a:spcAft>
                <a:spcPts val="0"/>
              </a:spcAft>
            </a:pPr>
            <a:r>
              <a:rPr sz="2800" dirty="0">
                <a:solidFill>
                  <a:srgbClr val="002060"/>
                </a:solidFill>
                <a:latin typeface="VPIOHA+Cambria Math"/>
                <a:cs typeface="VPIOHA+Cambria Math"/>
              </a:rPr>
              <a:t>푦</a:t>
            </a:r>
            <a:r>
              <a:rPr sz="2800" spc="505"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spc="1282"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75" dirty="0">
                <a:solidFill>
                  <a:srgbClr val="002060"/>
                </a:solidFill>
                <a:latin typeface="Times New Roman"/>
                <a:cs typeface="Times New Roman"/>
              </a:rPr>
              <a:t> </a:t>
            </a:r>
            <a:r>
              <a:rPr sz="2800" spc="-91" dirty="0">
                <a:solidFill>
                  <a:srgbClr val="002060"/>
                </a:solidFill>
                <a:latin typeface="VPIOHA+Cambria Math"/>
                <a:cs typeface="VPIOHA+Cambria Math"/>
              </a:rPr>
              <a:t>푦</a:t>
            </a:r>
            <a:r>
              <a:rPr sz="3100" baseline="-20571" dirty="0">
                <a:solidFill>
                  <a:srgbClr val="002060"/>
                </a:solidFill>
                <a:latin typeface="DAQSVA+Cambria Math"/>
                <a:cs typeface="DAQSVA+Cambria Math"/>
              </a:rPr>
              <a:t>0</a:t>
            </a:r>
            <a:r>
              <a:rPr sz="3100" spc="-27" baseline="-20571"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92" dirty="0">
                <a:solidFill>
                  <a:srgbClr val="002060"/>
                </a:solidFill>
                <a:latin typeface="Times New Roman"/>
                <a:cs typeface="Times New Roman"/>
              </a:rPr>
              <a:t> </a:t>
            </a:r>
            <a:r>
              <a:rPr sz="2800" dirty="0">
                <a:solidFill>
                  <a:srgbClr val="002060"/>
                </a:solidFill>
                <a:latin typeface="VPIOHA+Cambria Math"/>
                <a:cs typeface="VPIOHA+Cambria Math"/>
              </a:rPr>
              <a:t>න</a:t>
            </a:r>
            <a:r>
              <a:rPr sz="2800" spc="328" dirty="0">
                <a:solidFill>
                  <a:srgbClr val="002060"/>
                </a:solidFill>
                <a:latin typeface="Times New Roman"/>
                <a:cs typeface="Times New Roman"/>
              </a:rPr>
              <a:t> </a:t>
            </a:r>
            <a:r>
              <a:rPr sz="2800" dirty="0">
                <a:solidFill>
                  <a:srgbClr val="002060"/>
                </a:solidFill>
                <a:latin typeface="VPIOHA+Cambria Math"/>
                <a:cs typeface="VPIOHA+Cambria Math"/>
              </a:rPr>
              <a:t>sin</a:t>
            </a:r>
            <a:r>
              <a:rPr sz="2800" spc="555" dirty="0">
                <a:solidFill>
                  <a:srgbClr val="002060"/>
                </a:solidFill>
                <a:latin typeface="Times New Roman"/>
                <a:cs typeface="Times New Roman"/>
              </a:rPr>
              <a:t> </a:t>
            </a:r>
            <a:r>
              <a:rPr sz="2800" dirty="0">
                <a:solidFill>
                  <a:srgbClr val="002060"/>
                </a:solidFill>
                <a:latin typeface="VPIOHA+Cambria Math"/>
                <a:cs typeface="VPIOHA+Cambria Math"/>
              </a:rPr>
              <a:t>휃</a:t>
            </a:r>
            <a:r>
              <a:rPr sz="2800" spc="544"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dirty="0">
                <a:solidFill>
                  <a:srgbClr val="002060"/>
                </a:solidFill>
                <a:latin typeface="DAQSVA+Cambria Math"/>
                <a:cs typeface="DAQSVA+Cambria Math"/>
              </a:rPr>
              <a:t>′</a:t>
            </a:r>
            <a:r>
              <a:rPr sz="2800" spc="1723" dirty="0">
                <a:solidFill>
                  <a:srgbClr val="002060"/>
                </a:solidFill>
                <a:latin typeface="Times New Roman"/>
                <a:cs typeface="Times New Roman"/>
              </a:rPr>
              <a:t> </a:t>
            </a:r>
            <a:r>
              <a:rPr sz="2800" dirty="0">
                <a:solidFill>
                  <a:srgbClr val="002060"/>
                </a:solidFill>
                <a:latin typeface="VPIOHA+Cambria Math"/>
                <a:cs typeface="VPIOHA+Cambria Math"/>
              </a:rPr>
              <a:t>푑푠</a:t>
            </a:r>
            <a:r>
              <a:rPr sz="2800" dirty="0">
                <a:solidFill>
                  <a:srgbClr val="002060"/>
                </a:solidFill>
                <a:latin typeface="DAQSVA+Cambria Math"/>
                <a:cs typeface="DAQSVA+Cambria Math"/>
              </a:rPr>
              <a:t>′</a:t>
            </a:r>
          </a:p>
        </p:txBody>
      </p:sp>
      <p:sp>
        <p:nvSpPr>
          <p:cNvPr id="10" name="object 10"/>
          <p:cNvSpPr txBox="1"/>
          <p:nvPr/>
        </p:nvSpPr>
        <p:spPr>
          <a:xfrm>
            <a:off x="5886577" y="4331491"/>
            <a:ext cx="302307"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0</a:t>
            </a:r>
          </a:p>
        </p:txBody>
      </p:sp>
      <p:pic>
        <p:nvPicPr>
          <p:cNvPr id="22" name="図 21"/>
          <p:cNvPicPr>
            <a:picLocks noChangeAspect="1"/>
          </p:cNvPicPr>
          <p:nvPr/>
        </p:nvPicPr>
        <p:blipFill>
          <a:blip r:embed="rId3"/>
          <a:stretch>
            <a:fillRect/>
          </a:stretch>
        </p:blipFill>
        <p:spPr>
          <a:xfrm>
            <a:off x="792971" y="4629787"/>
            <a:ext cx="10791825" cy="1628775"/>
          </a:xfrm>
          <a:prstGeom prst="rect">
            <a:avLst/>
          </a:prstGeom>
        </p:spPr>
      </p:pic>
      <p:sp>
        <p:nvSpPr>
          <p:cNvPr id="11" name="テキスト ボックス 10"/>
          <p:cNvSpPr txBox="1"/>
          <p:nvPr/>
        </p:nvSpPr>
        <p:spPr>
          <a:xfrm>
            <a:off x="986332" y="1761029"/>
            <a:ext cx="1584176" cy="369332"/>
          </a:xfrm>
          <a:prstGeom prst="rect">
            <a:avLst/>
          </a:prstGeom>
          <a:noFill/>
        </p:spPr>
        <p:txBody>
          <a:bodyPr wrap="square" rtlCol="0">
            <a:spAutoFit/>
          </a:bodyPr>
          <a:lstStyle/>
          <a:p>
            <a:r>
              <a:rPr kumimoji="1" lang="ja-JP" altLang="en-US" dirty="0" smtClean="0"/>
              <a:t>フレネル積分</a:t>
            </a:r>
            <a:endParaRPr kumimoji="1" lang="ja-JP" altLang="en-US" dirty="0"/>
          </a:p>
        </p:txBody>
      </p:sp>
      <p:sp>
        <p:nvSpPr>
          <p:cNvPr id="12" name="テキスト ボックス 11"/>
          <p:cNvSpPr txBox="1"/>
          <p:nvPr/>
        </p:nvSpPr>
        <p:spPr>
          <a:xfrm>
            <a:off x="8256240" y="1988840"/>
            <a:ext cx="3168352" cy="369332"/>
          </a:xfrm>
          <a:prstGeom prst="rect">
            <a:avLst/>
          </a:prstGeom>
          <a:noFill/>
        </p:spPr>
        <p:txBody>
          <a:bodyPr wrap="square" rtlCol="0">
            <a:spAutoFit/>
          </a:bodyPr>
          <a:lstStyle/>
          <a:p>
            <a:r>
              <a:rPr kumimoji="1" lang="en-US" altLang="ja-JP" dirty="0" smtClean="0"/>
              <a:t>No closed form solution</a:t>
            </a:r>
            <a:r>
              <a:rPr kumimoji="1" lang="ja-JP" altLang="en-US" dirty="0" smtClean="0"/>
              <a:t>だから</a:t>
            </a:r>
            <a:endParaRPr kumimoji="1" lang="ja-JP" altLang="en-US" dirty="0"/>
          </a:p>
        </p:txBody>
      </p:sp>
      <p:sp>
        <p:nvSpPr>
          <p:cNvPr id="13" name="テキスト ボックス 12"/>
          <p:cNvSpPr txBox="1"/>
          <p:nvPr/>
        </p:nvSpPr>
        <p:spPr>
          <a:xfrm>
            <a:off x="1" y="3140968"/>
            <a:ext cx="3822826" cy="1200329"/>
          </a:xfrm>
          <a:prstGeom prst="rect">
            <a:avLst/>
          </a:prstGeom>
          <a:noFill/>
        </p:spPr>
        <p:txBody>
          <a:bodyPr wrap="square" rtlCol="0">
            <a:spAutoFit/>
          </a:bodyPr>
          <a:lstStyle/>
          <a:p>
            <a:r>
              <a:rPr kumimoji="1" lang="en-US" altLang="ja-JP" dirty="0" smtClean="0"/>
              <a:t>Simpson’s rule is </a:t>
            </a:r>
            <a:r>
              <a:rPr kumimoji="1" lang="en-US" altLang="ja-JP" dirty="0" smtClean="0">
                <a:solidFill>
                  <a:srgbClr val="FF0000"/>
                </a:solidFill>
              </a:rPr>
              <a:t>more accurate with fewer points</a:t>
            </a:r>
            <a:r>
              <a:rPr kumimoji="1" lang="en-US" altLang="ja-JP" dirty="0" smtClean="0"/>
              <a:t> </a:t>
            </a:r>
            <a:r>
              <a:rPr kumimoji="1" lang="en-US" altLang="ja-JP" dirty="0" smtClean="0">
                <a:solidFill>
                  <a:srgbClr val="FF0000"/>
                </a:solidFill>
              </a:rPr>
              <a:t>than other approximation methods</a:t>
            </a:r>
            <a:r>
              <a:rPr kumimoji="1" lang="en-US" altLang="ja-JP" dirty="0" smtClean="0"/>
              <a:t>, which will be useful when we setup our optimization problem.</a:t>
            </a:r>
            <a:endParaRPr kumimoji="1" lang="ja-JP"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59174"/>
            <a:ext cx="270954" cy="849548"/>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434"/>
              </a:spcBef>
              <a:spcAft>
                <a:spcPts val="0"/>
              </a:spcAft>
            </a:pPr>
            <a:r>
              <a:rPr sz="2650" dirty="0">
                <a:solidFill>
                  <a:srgbClr val="002060"/>
                </a:solidFill>
                <a:latin typeface="Arial"/>
                <a:cs typeface="Arial"/>
              </a:rPr>
              <a:t>•</a:t>
            </a:r>
          </a:p>
        </p:txBody>
      </p:sp>
      <p:sp>
        <p:nvSpPr>
          <p:cNvPr id="5" name="テキスト ボックス 4"/>
          <p:cNvSpPr txBox="1"/>
          <p:nvPr/>
        </p:nvSpPr>
        <p:spPr>
          <a:xfrm>
            <a:off x="8616280" y="2780928"/>
            <a:ext cx="3575720" cy="1477328"/>
          </a:xfrm>
          <a:prstGeom prst="rect">
            <a:avLst/>
          </a:prstGeom>
          <a:noFill/>
        </p:spPr>
        <p:txBody>
          <a:bodyPr wrap="square" rtlCol="0">
            <a:spAutoFit/>
          </a:bodyPr>
          <a:lstStyle/>
          <a:p>
            <a:r>
              <a:rPr kumimoji="1" lang="en-US" altLang="ja-JP" dirty="0" smtClean="0"/>
              <a:t>As a brief shorthand</a:t>
            </a:r>
            <a:r>
              <a:rPr kumimoji="1" lang="ja-JP" altLang="en-US" dirty="0" smtClean="0"/>
              <a:t>（速記「そっき」）</a:t>
            </a:r>
            <a:r>
              <a:rPr kumimoji="1" lang="en-US" altLang="ja-JP" dirty="0" smtClean="0"/>
              <a:t>, the </a:t>
            </a:r>
            <a:r>
              <a:rPr kumimoji="1" lang="en-US" altLang="ja-JP" dirty="0" smtClean="0">
                <a:solidFill>
                  <a:srgbClr val="FF0000"/>
                </a:solidFill>
              </a:rPr>
              <a:t>spline</a:t>
            </a:r>
            <a:r>
              <a:rPr kumimoji="1" lang="en-US" altLang="ja-JP" dirty="0" smtClean="0"/>
              <a:t> leads to </a:t>
            </a:r>
            <a:r>
              <a:rPr kumimoji="1" lang="en-US" altLang="ja-JP" dirty="0" smtClean="0">
                <a:solidFill>
                  <a:srgbClr val="FF0000"/>
                </a:solidFill>
              </a:rPr>
              <a:t>computational efficiency</a:t>
            </a:r>
            <a:r>
              <a:rPr kumimoji="1" lang="en-US" altLang="ja-JP" dirty="0" smtClean="0"/>
              <a:t>, while the </a:t>
            </a:r>
            <a:r>
              <a:rPr kumimoji="1" lang="en-US" altLang="ja-JP" dirty="0" smtClean="0">
                <a:solidFill>
                  <a:srgbClr val="FF0000"/>
                </a:solidFill>
              </a:rPr>
              <a:t>spiral</a:t>
            </a:r>
            <a:r>
              <a:rPr kumimoji="1" lang="en-US" altLang="ja-JP" dirty="0" smtClean="0"/>
              <a:t> leads to </a:t>
            </a:r>
            <a:r>
              <a:rPr kumimoji="1" lang="en-US" altLang="ja-JP" dirty="0" smtClean="0">
                <a:solidFill>
                  <a:srgbClr val="FF0000"/>
                </a:solidFill>
              </a:rPr>
              <a:t>easier implementation of curvature constraints</a:t>
            </a:r>
            <a:r>
              <a:rPr kumimoji="1" lang="en-US" altLang="ja-JP" dirty="0" smtClean="0"/>
              <a:t>.</a:t>
            </a:r>
            <a:endParaRPr kumimoji="1" lang="ja-JP"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134477" y="3596215"/>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3</a:t>
            </a:r>
          </a:p>
        </p:txBody>
      </p:sp>
      <p:sp>
        <p:nvSpPr>
          <p:cNvPr id="5" name="object 5"/>
          <p:cNvSpPr txBox="1"/>
          <p:nvPr/>
        </p:nvSpPr>
        <p:spPr>
          <a:xfrm>
            <a:off x="9105265" y="3596215"/>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2</a:t>
            </a:r>
          </a:p>
        </p:txBody>
      </p:sp>
      <p:sp>
        <p:nvSpPr>
          <p:cNvPr id="6" name="object 6"/>
          <p:cNvSpPr txBox="1"/>
          <p:nvPr/>
        </p:nvSpPr>
        <p:spPr>
          <a:xfrm>
            <a:off x="6698615" y="3643374"/>
            <a:ext cx="4047673"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휅</a:t>
            </a:r>
            <a:r>
              <a:rPr sz="2400" spc="46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1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2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7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46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4"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p>
        </p:txBody>
      </p:sp>
      <p:sp>
        <p:nvSpPr>
          <p:cNvPr id="7" name="object 7"/>
          <p:cNvSpPr txBox="1"/>
          <p:nvPr/>
        </p:nvSpPr>
        <p:spPr>
          <a:xfrm>
            <a:off x="7837296"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3</a:t>
            </a:r>
          </a:p>
        </p:txBody>
      </p:sp>
      <p:sp>
        <p:nvSpPr>
          <p:cNvPr id="8" name="object 8"/>
          <p:cNvSpPr txBox="1"/>
          <p:nvPr/>
        </p:nvSpPr>
        <p:spPr>
          <a:xfrm>
            <a:off x="8808084"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2</a:t>
            </a:r>
          </a:p>
        </p:txBody>
      </p:sp>
      <p:sp>
        <p:nvSpPr>
          <p:cNvPr id="9" name="object 9"/>
          <p:cNvSpPr txBox="1"/>
          <p:nvPr/>
        </p:nvSpPr>
        <p:spPr>
          <a:xfrm>
            <a:off x="9771253"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1</a:t>
            </a:r>
          </a:p>
        </p:txBody>
      </p:sp>
      <p:sp>
        <p:nvSpPr>
          <p:cNvPr id="10" name="object 10"/>
          <p:cNvSpPr txBox="1"/>
          <p:nvPr/>
        </p:nvSpPr>
        <p:spPr>
          <a:xfrm>
            <a:off x="10593069"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0</a:t>
            </a:r>
          </a:p>
        </p:txBody>
      </p:sp>
      <p:sp>
        <p:nvSpPr>
          <p:cNvPr id="11" name="object 11"/>
          <p:cNvSpPr txBox="1"/>
          <p:nvPr/>
        </p:nvSpPr>
        <p:spPr>
          <a:xfrm>
            <a:off x="8721217" y="4323782"/>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p>
        </p:txBody>
      </p:sp>
      <p:sp>
        <p:nvSpPr>
          <p:cNvPr id="12" name="object 12"/>
          <p:cNvSpPr txBox="1"/>
          <p:nvPr/>
        </p:nvSpPr>
        <p:spPr>
          <a:xfrm>
            <a:off x="6844918" y="4605637"/>
            <a:ext cx="4219634"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47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1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spc="-28" dirty="0">
                <a:solidFill>
                  <a:srgbClr val="002060"/>
                </a:solidFill>
                <a:latin typeface="DHUSNE+Cambria Math"/>
                <a:cs typeface="DHUSNE+Cambria Math"/>
              </a:rPr>
              <a:t>푥</a:t>
            </a:r>
            <a:r>
              <a:rPr sz="2600" baseline="-20500" dirty="0">
                <a:solidFill>
                  <a:srgbClr val="002060"/>
                </a:solidFill>
                <a:latin typeface="DHUSNE+Cambria Math"/>
                <a:cs typeface="DHUSNE+Cambria Math"/>
              </a:rPr>
              <a:t>0</a:t>
            </a:r>
            <a:r>
              <a:rPr sz="2600"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න</a:t>
            </a:r>
            <a:r>
              <a:rPr sz="2400" spc="283" dirty="0">
                <a:solidFill>
                  <a:srgbClr val="002060"/>
                </a:solidFill>
                <a:latin typeface="Times New Roman"/>
                <a:cs typeface="Times New Roman"/>
              </a:rPr>
              <a:t> </a:t>
            </a:r>
            <a:r>
              <a:rPr sz="2400" dirty="0">
                <a:solidFill>
                  <a:srgbClr val="002060"/>
                </a:solidFill>
                <a:latin typeface="DHUSNE+Cambria Math"/>
                <a:cs typeface="DHUSNE+Cambria Math"/>
              </a:rPr>
              <a:t>cos</a:t>
            </a:r>
            <a:r>
              <a:rPr sz="2400" spc="507"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500" dirty="0">
                <a:solidFill>
                  <a:srgbClr val="002060"/>
                </a:solidFill>
                <a:latin typeface="Times New Roman"/>
                <a:cs typeface="Times New Roman"/>
              </a:rPr>
              <a:t> </a:t>
            </a:r>
            <a:r>
              <a:rPr sz="2400" dirty="0">
                <a:solidFill>
                  <a:srgbClr val="002060"/>
                </a:solidFill>
                <a:latin typeface="DHUSNE+Cambria Math"/>
                <a:cs typeface="DHUSNE+Cambria Math"/>
              </a:rPr>
              <a:t>푑푠′</a:t>
            </a:r>
          </a:p>
        </p:txBody>
      </p:sp>
      <p:sp>
        <p:nvSpPr>
          <p:cNvPr id="13" name="object 13"/>
          <p:cNvSpPr txBox="1"/>
          <p:nvPr/>
        </p:nvSpPr>
        <p:spPr>
          <a:xfrm>
            <a:off x="8608441" y="4959290"/>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4" name="object 14"/>
          <p:cNvSpPr txBox="1"/>
          <p:nvPr/>
        </p:nvSpPr>
        <p:spPr>
          <a:xfrm>
            <a:off x="8745601" y="5116262"/>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p>
        </p:txBody>
      </p:sp>
      <p:sp>
        <p:nvSpPr>
          <p:cNvPr id="15" name="object 15"/>
          <p:cNvSpPr txBox="1"/>
          <p:nvPr/>
        </p:nvSpPr>
        <p:spPr>
          <a:xfrm>
            <a:off x="6864731" y="5398371"/>
            <a:ext cx="4199821"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푦</a:t>
            </a:r>
            <a:r>
              <a:rPr sz="2400" spc="42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22"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spc="-70" dirty="0">
                <a:solidFill>
                  <a:srgbClr val="002060"/>
                </a:solidFill>
                <a:latin typeface="DHUSNE+Cambria Math"/>
                <a:cs typeface="DHUSNE+Cambria Math"/>
              </a:rPr>
              <a:t>푦</a:t>
            </a:r>
            <a:r>
              <a:rPr sz="2600" baseline="-20499" dirty="0">
                <a:solidFill>
                  <a:srgbClr val="002060"/>
                </a:solidFill>
                <a:latin typeface="DHUSNE+Cambria Math"/>
                <a:cs typeface="DHUSNE+Cambria Math"/>
              </a:rPr>
              <a:t>0</a:t>
            </a:r>
            <a:r>
              <a:rPr sz="2600" spc="-18" baseline="-2049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න</a:t>
            </a:r>
            <a:r>
              <a:rPr sz="2400" spc="283" dirty="0">
                <a:solidFill>
                  <a:srgbClr val="002060"/>
                </a:solidFill>
                <a:latin typeface="Times New Roman"/>
                <a:cs typeface="Times New Roman"/>
              </a:rPr>
              <a:t> </a:t>
            </a:r>
            <a:r>
              <a:rPr sz="2400" dirty="0">
                <a:solidFill>
                  <a:srgbClr val="002060"/>
                </a:solidFill>
                <a:latin typeface="DHUSNE+Cambria Math"/>
                <a:cs typeface="DHUSNE+Cambria Math"/>
              </a:rPr>
              <a:t>sin</a:t>
            </a:r>
            <a:r>
              <a:rPr sz="2400" spc="482"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500" dirty="0">
                <a:solidFill>
                  <a:srgbClr val="002060"/>
                </a:solidFill>
                <a:latin typeface="Times New Roman"/>
                <a:cs typeface="Times New Roman"/>
              </a:rPr>
              <a:t> </a:t>
            </a:r>
            <a:r>
              <a:rPr sz="2400" dirty="0">
                <a:solidFill>
                  <a:srgbClr val="002060"/>
                </a:solidFill>
                <a:latin typeface="DHUSNE+Cambria Math"/>
                <a:cs typeface="DHUSNE+Cambria Math"/>
              </a:rPr>
              <a:t>푑푠′</a:t>
            </a:r>
          </a:p>
        </p:txBody>
      </p:sp>
      <p:sp>
        <p:nvSpPr>
          <p:cNvPr id="16" name="object 16"/>
          <p:cNvSpPr txBox="1"/>
          <p:nvPr/>
        </p:nvSpPr>
        <p:spPr>
          <a:xfrm>
            <a:off x="8632825" y="575202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7" name="正方形/長方形 16"/>
          <p:cNvSpPr/>
          <p:nvPr/>
        </p:nvSpPr>
        <p:spPr>
          <a:xfrm>
            <a:off x="784846" y="2348880"/>
            <a:ext cx="6895330"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2664205" y="3216434"/>
            <a:ext cx="34650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푛</a:t>
            </a:r>
          </a:p>
        </p:txBody>
      </p:sp>
      <p:pic>
        <p:nvPicPr>
          <p:cNvPr id="16" name="図 15"/>
          <p:cNvPicPr>
            <a:picLocks noChangeAspect="1"/>
          </p:cNvPicPr>
          <p:nvPr/>
        </p:nvPicPr>
        <p:blipFill>
          <a:blip r:embed="rId3"/>
          <a:stretch>
            <a:fillRect/>
          </a:stretch>
        </p:blipFill>
        <p:spPr>
          <a:xfrm>
            <a:off x="2837459" y="4581128"/>
            <a:ext cx="9239250" cy="1133475"/>
          </a:xfrm>
          <a:prstGeom prst="rect">
            <a:avLst/>
          </a:prstGeom>
        </p:spPr>
      </p:pic>
      <p:sp>
        <p:nvSpPr>
          <p:cNvPr id="5" name="正方形/長方形 4"/>
          <p:cNvSpPr/>
          <p:nvPr/>
        </p:nvSpPr>
        <p:spPr>
          <a:xfrm>
            <a:off x="3287688" y="4005064"/>
            <a:ext cx="93610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739" y="4365104"/>
            <a:ext cx="142282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1916832"/>
            <a:ext cx="3511061"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75720" y="1052736"/>
            <a:ext cx="8280920" cy="923330"/>
          </a:xfrm>
          <a:prstGeom prst="rect">
            <a:avLst/>
          </a:prstGeom>
          <a:noFill/>
        </p:spPr>
        <p:txBody>
          <a:bodyPr wrap="square" rtlCol="0">
            <a:spAutoFit/>
          </a:bodyPr>
          <a:lstStyle/>
          <a:p>
            <a:r>
              <a:rPr kumimoji="1" lang="en-US" altLang="ja-JP" dirty="0" smtClean="0"/>
              <a:t>This is because it evaluates the integral of the </a:t>
            </a:r>
            <a:r>
              <a:rPr kumimoji="1" lang="en-US" altLang="ja-JP" dirty="0" smtClean="0">
                <a:solidFill>
                  <a:srgbClr val="FF0000"/>
                </a:solidFill>
              </a:rPr>
              <a:t>quadratic</a:t>
            </a:r>
            <a:r>
              <a:rPr kumimoji="1" lang="ja-JP" altLang="en-US" dirty="0" smtClean="0">
                <a:solidFill>
                  <a:srgbClr val="FF0000"/>
                </a:solidFill>
              </a:rPr>
              <a:t>（二次）</a:t>
            </a:r>
            <a:r>
              <a:rPr kumimoji="1" lang="en-US" altLang="ja-JP" dirty="0" smtClean="0">
                <a:solidFill>
                  <a:srgbClr val="FF0000"/>
                </a:solidFill>
              </a:rPr>
              <a:t> interpolation </a:t>
            </a:r>
            <a:r>
              <a:rPr kumimoji="1" lang="en-US" altLang="ja-JP" dirty="0" smtClean="0"/>
              <a:t>of the given function </a:t>
            </a:r>
            <a:r>
              <a:rPr kumimoji="1" lang="en-US" altLang="ja-JP" dirty="0" smtClean="0">
                <a:solidFill>
                  <a:srgbClr val="FF0000"/>
                </a:solidFill>
              </a:rPr>
              <a:t>rather than </a:t>
            </a:r>
            <a:r>
              <a:rPr kumimoji="1" lang="en-US" altLang="ja-JP" dirty="0" smtClean="0"/>
              <a:t>the integral of the </a:t>
            </a:r>
            <a:r>
              <a:rPr kumimoji="1" lang="en-US" altLang="ja-JP" dirty="0" smtClean="0">
                <a:solidFill>
                  <a:srgbClr val="FF0000"/>
                </a:solidFill>
              </a:rPr>
              <a:t>linear interpolation </a:t>
            </a:r>
            <a:r>
              <a:rPr kumimoji="1" lang="en-US" altLang="ja-JP" dirty="0" smtClean="0"/>
              <a:t>as in some methods such as midpoint and trapezoidal rules.</a:t>
            </a:r>
            <a:endParaRPr kumimoji="1" lang="ja-JP" altLang="en-US" dirty="0"/>
          </a:p>
        </p:txBody>
      </p:sp>
      <mc:AlternateContent xmlns:mc="http://schemas.openxmlformats.org/markup-compatibility/2006">
        <mc:Choice xmlns:a14="http://schemas.microsoft.com/office/drawing/2010/main" Requires="a14">
          <p:sp>
            <p:nvSpPr>
              <p:cNvPr id="9" name="テキスト ボックス 8"/>
              <p:cNvSpPr txBox="1"/>
              <p:nvPr/>
            </p:nvSpPr>
            <p:spPr>
              <a:xfrm>
                <a:off x="0" y="5013176"/>
                <a:ext cx="2664205" cy="1200329"/>
              </a:xfrm>
              <a:prstGeom prst="rect">
                <a:avLst/>
              </a:prstGeom>
              <a:noFill/>
            </p:spPr>
            <p:txBody>
              <a:bodyPr wrap="square" rtlCol="0">
                <a:spAutoFit/>
              </a:bodyPr>
              <a:lstStyle/>
              <a:p>
                <a:r>
                  <a:rPr kumimoji="1" lang="en-US" altLang="ja-JP" dirty="0" smtClean="0"/>
                  <a:t>As one would expect, </a:t>
                </a:r>
                <a:r>
                  <a:rPr kumimoji="1" lang="en-US" altLang="ja-JP" dirty="0" smtClean="0">
                    <a:solidFill>
                      <a:srgbClr val="FF0000"/>
                    </a:solidFill>
                  </a:rPr>
                  <a:t>as </a:t>
                </a:r>
                <a14:m>
                  <m:oMath xmlns:m="http://schemas.openxmlformats.org/officeDocument/2006/math">
                    <m:r>
                      <a:rPr kumimoji="1" lang="en-US" altLang="ja-JP" b="0" i="1" smtClean="0">
                        <a:solidFill>
                          <a:srgbClr val="FF0000"/>
                        </a:solidFill>
                        <a:latin typeface="Cambria Math" panose="02040503050406030204" pitchFamily="18" charset="0"/>
                      </a:rPr>
                      <m:t>𝑛</m:t>
                    </m:r>
                  </m:oMath>
                </a14:m>
                <a:r>
                  <a:rPr kumimoji="1" lang="ja-JP" altLang="en-US" dirty="0" smtClean="0">
                    <a:solidFill>
                      <a:srgbClr val="FF0000"/>
                    </a:solidFill>
                  </a:rPr>
                  <a:t> </a:t>
                </a:r>
                <a:r>
                  <a:rPr kumimoji="1" lang="en-US" altLang="ja-JP" dirty="0" smtClean="0">
                    <a:solidFill>
                      <a:srgbClr val="FF0000"/>
                    </a:solidFill>
                  </a:rPr>
                  <a:t>increases</a:t>
                </a:r>
                <a:r>
                  <a:rPr kumimoji="1" lang="en-US" altLang="ja-JP" dirty="0" smtClean="0"/>
                  <a:t>, we get a </a:t>
                </a:r>
                <a:r>
                  <a:rPr kumimoji="1" lang="en-US" altLang="ja-JP" dirty="0" smtClean="0">
                    <a:solidFill>
                      <a:srgbClr val="FF0000"/>
                    </a:solidFill>
                  </a:rPr>
                  <a:t>more accurate approximation </a:t>
                </a:r>
                <a:r>
                  <a:rPr kumimoji="1" lang="en-US" altLang="ja-JP" dirty="0" smtClean="0"/>
                  <a:t>to our integral.</a:t>
                </a:r>
                <a:endParaRPr kumimoji="1" lang="ja-JP" altLang="en-US"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0" y="5013176"/>
                <a:ext cx="2664205" cy="1200329"/>
              </a:xfrm>
              <a:prstGeom prst="rect">
                <a:avLst/>
              </a:prstGeom>
              <a:blipFill>
                <a:blip r:embed="rId4"/>
                <a:stretch>
                  <a:fillRect l="-1831" t="-2538" r="-2517" b="-7107"/>
                </a:stretch>
              </a:blipFill>
            </p:spPr>
            <p:txBody>
              <a:bodyPr/>
              <a:lstStyle/>
              <a:p>
                <a:r>
                  <a:rPr lang="ja-JP"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86807" y="1564037"/>
            <a:ext cx="98006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푛</a:t>
            </a:r>
            <a:r>
              <a:rPr sz="2650" spc="13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81" dirty="0">
                <a:solidFill>
                  <a:srgbClr val="002060"/>
                </a:solidFill>
                <a:latin typeface="Times New Roman"/>
                <a:cs typeface="Times New Roman"/>
              </a:rPr>
              <a:t> </a:t>
            </a:r>
            <a:r>
              <a:rPr sz="2650" dirty="0">
                <a:solidFill>
                  <a:srgbClr val="002060"/>
                </a:solidFill>
                <a:latin typeface="DHUSNE+Cambria Math"/>
                <a:cs typeface="DHUSNE+Cambria Math"/>
              </a:rPr>
              <a:t>8</a:t>
            </a:r>
          </a:p>
        </p:txBody>
      </p:sp>
      <p:sp>
        <p:nvSpPr>
          <p:cNvPr id="9" name="object 9"/>
          <p:cNvSpPr txBox="1"/>
          <p:nvPr/>
        </p:nvSpPr>
        <p:spPr>
          <a:xfrm>
            <a:off x="513892" y="1954066"/>
            <a:ext cx="1083724" cy="41954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51" dirty="0">
                <a:solidFill>
                  <a:srgbClr val="002060"/>
                </a:solidFill>
                <a:latin typeface="DHUSNE+Cambria Math"/>
                <a:cs typeface="DHUSNE+Cambria Math"/>
              </a:rPr>
              <a:t>휃(푠)</a:t>
            </a:r>
          </a:p>
        </p:txBody>
      </p:sp>
      <p:sp>
        <p:nvSpPr>
          <p:cNvPr id="11" name="object 11"/>
          <p:cNvSpPr txBox="1"/>
          <p:nvPr/>
        </p:nvSpPr>
        <p:spPr>
          <a:xfrm>
            <a:off x="513892" y="2385082"/>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21" name="object 21"/>
          <p:cNvSpPr txBox="1"/>
          <p:nvPr/>
        </p:nvSpPr>
        <p:spPr>
          <a:xfrm>
            <a:off x="800404" y="2835434"/>
            <a:ext cx="2156620"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spc="55" dirty="0">
                <a:solidFill>
                  <a:srgbClr val="002060"/>
                </a:solidFill>
                <a:latin typeface="DHUSNE+Cambria Math"/>
                <a:cs typeface="DHUSNE+Cambria Math"/>
              </a:rPr>
              <a:t>푥(푠)</a:t>
            </a:r>
            <a:r>
              <a:rPr sz="2650" spc="5022" dirty="0">
                <a:solidFill>
                  <a:srgbClr val="002060"/>
                </a:solidFill>
                <a:latin typeface="Times New Roman"/>
                <a:cs typeface="Times New Roman"/>
              </a:rPr>
              <a:t> </a:t>
            </a:r>
            <a:r>
              <a:rPr sz="2650" spc="43" dirty="0">
                <a:solidFill>
                  <a:srgbClr val="002060"/>
                </a:solidFill>
                <a:latin typeface="DHUSNE+Cambria Math"/>
                <a:cs typeface="DHUSNE+Cambria Math"/>
              </a:rPr>
              <a:t>푦(푠)</a:t>
            </a:r>
          </a:p>
        </p:txBody>
      </p:sp>
      <p:sp>
        <p:nvSpPr>
          <p:cNvPr id="28" name="object 28"/>
          <p:cNvSpPr txBox="1"/>
          <p:nvPr/>
        </p:nvSpPr>
        <p:spPr>
          <a:xfrm>
            <a:off x="5002403" y="3240818"/>
            <a:ext cx="920961" cy="425023"/>
          </a:xfrm>
          <a:prstGeom prst="rect">
            <a:avLst/>
          </a:prstGeom>
        </p:spPr>
        <p:txBody>
          <a:bodyPr vert="horz" wrap="square" lIns="0" tIns="0" rIns="0" bIns="0" rtlCol="0">
            <a:spAutoFit/>
          </a:bodyPr>
          <a:lstStyle/>
          <a:p>
            <a:pPr marL="0" marR="0">
              <a:lnSpc>
                <a:spcPts val="2666"/>
              </a:lnSpc>
              <a:spcBef>
                <a:spcPts val="0"/>
              </a:spcBef>
              <a:spcAft>
                <a:spcPts val="0"/>
              </a:spcAft>
            </a:pPr>
            <a:r>
              <a:rPr sz="4000" spc="-89" baseline="27692" dirty="0">
                <a:solidFill>
                  <a:srgbClr val="002060"/>
                </a:solidFill>
                <a:latin typeface="DHUSNE+Cambria Math"/>
                <a:cs typeface="DHUSNE+Cambria Math"/>
              </a:rPr>
              <a:t>푥</a:t>
            </a:r>
            <a:r>
              <a:rPr sz="1950" spc="148" dirty="0">
                <a:solidFill>
                  <a:srgbClr val="002060"/>
                </a:solidFill>
                <a:latin typeface="DHUSNE+Cambria Math"/>
                <a:cs typeface="DHUSNE+Cambria Math"/>
              </a:rPr>
              <a:t>푆</a:t>
            </a:r>
            <a:r>
              <a:rPr sz="4000" spc="37" baseline="27692" dirty="0">
                <a:solidFill>
                  <a:srgbClr val="002060"/>
                </a:solidFill>
                <a:latin typeface="DHUSNE+Cambria Math"/>
                <a:cs typeface="DHUSNE+Cambria Math"/>
              </a:rPr>
              <a:t>(푠)</a:t>
            </a:r>
          </a:p>
        </p:txBody>
      </p:sp>
      <p:sp>
        <p:nvSpPr>
          <p:cNvPr id="37" name="object 37"/>
          <p:cNvSpPr txBox="1"/>
          <p:nvPr/>
        </p:nvSpPr>
        <p:spPr>
          <a:xfrm>
            <a:off x="1451102" y="3647726"/>
            <a:ext cx="922231"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50" dirty="0">
                <a:solidFill>
                  <a:srgbClr val="002060"/>
                </a:solidFill>
                <a:latin typeface="DHUSNE+Cambria Math"/>
                <a:cs typeface="DHUSNE+Cambria Math"/>
              </a:rPr>
              <a:t>푦</a:t>
            </a:r>
            <a:r>
              <a:rPr sz="2900" spc="146" baseline="-20377" dirty="0">
                <a:solidFill>
                  <a:srgbClr val="002060"/>
                </a:solidFill>
                <a:latin typeface="DHUSNE+Cambria Math"/>
                <a:cs typeface="DHUSNE+Cambria Math"/>
              </a:rPr>
              <a:t>푆</a:t>
            </a:r>
            <a:r>
              <a:rPr sz="2650" spc="37" dirty="0">
                <a:solidFill>
                  <a:srgbClr val="002060"/>
                </a:solidFill>
                <a:latin typeface="DHUSNE+Cambria Math"/>
                <a:cs typeface="DHUSNE+Cambria Math"/>
              </a:rPr>
              <a:t>(푠)</a:t>
            </a:r>
          </a:p>
        </p:txBody>
      </p:sp>
      <p:pic>
        <p:nvPicPr>
          <p:cNvPr id="76" name="図 75"/>
          <p:cNvPicPr>
            <a:picLocks noChangeAspect="1"/>
          </p:cNvPicPr>
          <p:nvPr/>
        </p:nvPicPr>
        <p:blipFill>
          <a:blip r:embed="rId3"/>
          <a:stretch>
            <a:fillRect/>
          </a:stretch>
        </p:blipFill>
        <p:spPr>
          <a:xfrm>
            <a:off x="6166876" y="1249008"/>
            <a:ext cx="5871849" cy="2421381"/>
          </a:xfrm>
          <a:prstGeom prst="rect">
            <a:avLst/>
          </a:prstGeom>
        </p:spPr>
      </p:pic>
      <p:pic>
        <p:nvPicPr>
          <p:cNvPr id="77" name="図 76"/>
          <p:cNvPicPr>
            <a:picLocks noChangeAspect="1"/>
          </p:cNvPicPr>
          <p:nvPr/>
        </p:nvPicPr>
        <p:blipFill>
          <a:blip r:embed="rId4"/>
          <a:stretch>
            <a:fillRect/>
          </a:stretch>
        </p:blipFill>
        <p:spPr>
          <a:xfrm>
            <a:off x="1451102" y="3961643"/>
            <a:ext cx="9046414" cy="2857637"/>
          </a:xfrm>
          <a:prstGeom prst="rect">
            <a:avLst/>
          </a:prstGeom>
        </p:spPr>
      </p:pic>
      <mc:AlternateContent xmlns:mc="http://schemas.openxmlformats.org/markup-compatibility/2006">
        <mc:Choice xmlns:a14="http://schemas.microsoft.com/office/drawing/2010/main" Requires="a14">
          <p:sp>
            <p:nvSpPr>
              <p:cNvPr id="5" name="テキスト ボックス 4"/>
              <p:cNvSpPr txBox="1"/>
              <p:nvPr/>
            </p:nvSpPr>
            <p:spPr>
              <a:xfrm>
                <a:off x="5231904" y="57398"/>
                <a:ext cx="6960096" cy="923330"/>
              </a:xfrm>
              <a:prstGeom prst="rect">
                <a:avLst/>
              </a:prstGeom>
              <a:noFill/>
            </p:spPr>
            <p:txBody>
              <a:bodyPr wrap="square" rtlCol="0">
                <a:spAutoFit/>
              </a:bodyPr>
              <a:lstStyle/>
              <a:p>
                <a:r>
                  <a:rPr kumimoji="1" lang="en-US" altLang="ja-JP" dirty="0" smtClean="0"/>
                  <a:t>If we take </a:t>
                </a:r>
                <a14:m>
                  <m:oMath xmlns:m="http://schemas.openxmlformats.org/officeDocument/2006/math">
                    <m:r>
                      <a:rPr kumimoji="1" lang="en-US" altLang="ja-JP" b="0" i="1" smtClean="0">
                        <a:latin typeface="Cambria Math" panose="02040503050406030204" pitchFamily="18" charset="0"/>
                      </a:rPr>
                      <m:t>𝑛</m:t>
                    </m:r>
                  </m:oMath>
                </a14:m>
                <a:r>
                  <a:rPr kumimoji="1" lang="ja-JP" altLang="en-US" dirty="0" smtClean="0"/>
                  <a:t> </a:t>
                </a:r>
                <a:r>
                  <a:rPr kumimoji="1" lang="en-US" altLang="ja-JP" dirty="0" smtClean="0"/>
                  <a:t>equals 8 in the Simpson’s rule approximation, our approximation will be accurate enough for the optimizations we’ll be performing without being too computationally expensive.</a:t>
                </a:r>
                <a:endParaRPr kumimoji="1" lang="ja-JP" altLang="en-US" dirty="0"/>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5231904" y="57398"/>
                <a:ext cx="6960096" cy="923330"/>
              </a:xfrm>
              <a:prstGeom prst="rect">
                <a:avLst/>
              </a:prstGeom>
              <a:blipFill>
                <a:blip r:embed="rId5"/>
                <a:stretch>
                  <a:fillRect l="-701" t="-3289" b="-9211"/>
                </a:stretch>
              </a:blipFill>
            </p:spPr>
            <p:txBody>
              <a:bodyPr/>
              <a:lstStyle/>
              <a:p>
                <a:r>
                  <a:rPr lang="ja-JP"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250681" y="2803430"/>
            <a:ext cx="43009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203" dirty="0">
                <a:solidFill>
                  <a:srgbClr val="002060"/>
                </a:solidFill>
                <a:latin typeface="DHUSNE+Cambria Math"/>
                <a:cs typeface="DHUSNE+Cambria Math"/>
              </a:rPr>
              <a:t>푠</a:t>
            </a:r>
            <a:r>
              <a:rPr sz="2900" baseline="-20377" dirty="0">
                <a:solidFill>
                  <a:srgbClr val="002060"/>
                </a:solidFill>
                <a:latin typeface="VWRKLF+Cambria Math"/>
                <a:cs typeface="VWRKLF+Cambria Math"/>
              </a:rPr>
              <a:t>푓</a:t>
            </a:r>
          </a:p>
        </p:txBody>
      </p:sp>
      <p:sp>
        <p:nvSpPr>
          <p:cNvPr id="5" name="object 5"/>
          <p:cNvSpPr txBox="1"/>
          <p:nvPr/>
        </p:nvSpPr>
        <p:spPr>
          <a:xfrm>
            <a:off x="7106411" y="3712192"/>
            <a:ext cx="154144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1482"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푥</a:t>
            </a:r>
          </a:p>
        </p:txBody>
      </p:sp>
      <p:sp>
        <p:nvSpPr>
          <p:cNvPr id="6" name="object 6"/>
          <p:cNvSpPr txBox="1"/>
          <p:nvPr/>
        </p:nvSpPr>
        <p:spPr>
          <a:xfrm>
            <a:off x="7255764" y="3838769"/>
            <a:ext cx="677591"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7" name="object 7"/>
          <p:cNvSpPr txBox="1"/>
          <p:nvPr/>
        </p:nvSpPr>
        <p:spPr>
          <a:xfrm>
            <a:off x="8473440" y="3838769"/>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8" name="object 8"/>
          <p:cNvSpPr txBox="1"/>
          <p:nvPr/>
        </p:nvSpPr>
        <p:spPr>
          <a:xfrm>
            <a:off x="7101840" y="4344651"/>
            <a:ext cx="1551300"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푦</a:t>
            </a:r>
            <a:r>
              <a:rPr sz="2400" spc="144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p>
        </p:txBody>
      </p:sp>
      <p:sp>
        <p:nvSpPr>
          <p:cNvPr id="9" name="object 9"/>
          <p:cNvSpPr txBox="1"/>
          <p:nvPr/>
        </p:nvSpPr>
        <p:spPr>
          <a:xfrm>
            <a:off x="7254240" y="4471229"/>
            <a:ext cx="677591"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10" name="object 10"/>
          <p:cNvSpPr txBox="1"/>
          <p:nvPr/>
        </p:nvSpPr>
        <p:spPr>
          <a:xfrm>
            <a:off x="8473440" y="4471229"/>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11" name="object 11"/>
          <p:cNvSpPr txBox="1"/>
          <p:nvPr/>
        </p:nvSpPr>
        <p:spPr>
          <a:xfrm>
            <a:off x="7213092" y="4975350"/>
            <a:ext cx="1547979" cy="1020426"/>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휃</a:t>
            </a:r>
            <a:r>
              <a:rPr sz="2400" spc="557" dirty="0">
                <a:solidFill>
                  <a:srgbClr val="002060"/>
                </a:solidFill>
                <a:latin typeface="Times New Roman"/>
                <a:cs typeface="Times New Roman"/>
              </a:rPr>
              <a:t> </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r>
              <a:rPr sz="2600" spc="1239"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spc="-222" dirty="0">
                <a:solidFill>
                  <a:srgbClr val="002060"/>
                </a:solidFill>
                <a:latin typeface="DHUSNE+Cambria Math"/>
                <a:cs typeface="DHUSNE+Cambria Math"/>
              </a:rPr>
              <a:t>휃</a:t>
            </a:r>
            <a:r>
              <a:rPr sz="2600" baseline="-20500" dirty="0">
                <a:solidFill>
                  <a:srgbClr val="002060"/>
                </a:solidFill>
                <a:latin typeface="VWRKLF+Cambria Math"/>
                <a:cs typeface="VWRKLF+Cambria Math"/>
              </a:rPr>
              <a:t>푓</a:t>
            </a:r>
          </a:p>
          <a:p>
            <a:pPr marL="3047" marR="0">
              <a:lnSpc>
                <a:spcPts val="2402"/>
              </a:lnSpc>
              <a:spcBef>
                <a:spcPts val="2231"/>
              </a:spcBef>
              <a:spcAft>
                <a:spcPts val="0"/>
              </a:spcAft>
            </a:pPr>
            <a:r>
              <a:rPr sz="2400" dirty="0">
                <a:solidFill>
                  <a:srgbClr val="002060"/>
                </a:solidFill>
                <a:latin typeface="DHUSNE+Cambria Math"/>
                <a:cs typeface="DHUSNE+Cambria Math"/>
              </a:rPr>
              <a:t>휅</a:t>
            </a:r>
            <a:r>
              <a:rPr sz="2400" spc="550" dirty="0">
                <a:solidFill>
                  <a:srgbClr val="002060"/>
                </a:solidFill>
                <a:latin typeface="Times New Roman"/>
                <a:cs typeface="Times New Roman"/>
              </a:rPr>
              <a:t> </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r>
              <a:rPr sz="2600" spc="1239"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spc="-146" dirty="0">
                <a:solidFill>
                  <a:srgbClr val="002060"/>
                </a:solidFill>
                <a:latin typeface="DHUSNE+Cambria Math"/>
                <a:cs typeface="DHUSNE+Cambria Math"/>
              </a:rPr>
              <a:t>휅</a:t>
            </a:r>
            <a:r>
              <a:rPr sz="2600" baseline="-20500" dirty="0">
                <a:solidFill>
                  <a:srgbClr val="002060"/>
                </a:solidFill>
                <a:latin typeface="VWRKLF+Cambria Math"/>
                <a:cs typeface="VWRKLF+Cambria Math"/>
              </a:rPr>
              <a:t>푓</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90692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9262236" y="5418487"/>
            <a:ext cx="569388" cy="387398"/>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WRKLF+Cambria Math"/>
                <a:cs typeface="VWRKLF+Cambria Math"/>
              </a:rPr>
              <a:t>2</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p>
        </p:txBody>
      </p:sp>
      <p:sp>
        <p:nvSpPr>
          <p:cNvPr id="5" name="object 5"/>
          <p:cNvSpPr txBox="1"/>
          <p:nvPr/>
        </p:nvSpPr>
        <p:spPr>
          <a:xfrm>
            <a:off x="8864472" y="5657755"/>
            <a:ext cx="317301"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휅</a:t>
            </a:r>
          </a:p>
        </p:txBody>
      </p:sp>
      <p:sp>
        <p:nvSpPr>
          <p:cNvPr id="6" name="object 6"/>
          <p:cNvSpPr txBox="1"/>
          <p:nvPr/>
        </p:nvSpPr>
        <p:spPr>
          <a:xfrm>
            <a:off x="10057765" y="5657755"/>
            <a:ext cx="1438835"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a:t>
            </a:r>
            <a:r>
              <a:rPr sz="2400" spc="74" dirty="0">
                <a:solidFill>
                  <a:srgbClr val="002060"/>
                </a:solidFill>
                <a:latin typeface="Times New Roman"/>
                <a:cs typeface="Times New Roman"/>
              </a:rPr>
              <a:t> </a:t>
            </a:r>
            <a:r>
              <a:rPr sz="2400" dirty="0">
                <a:solidFill>
                  <a:srgbClr val="002060"/>
                </a:solidFill>
                <a:latin typeface="DHUSNE+Cambria Math"/>
                <a:cs typeface="DHUSNE+Cambria Math"/>
              </a:rPr>
              <a:t>휅</a:t>
            </a:r>
            <a:r>
              <a:rPr sz="2600" baseline="-20500" dirty="0">
                <a:solidFill>
                  <a:srgbClr val="002060"/>
                </a:solidFill>
                <a:latin typeface="DHUSNE+Cambria Math"/>
                <a:cs typeface="DHUSNE+Cambria Math"/>
              </a:rPr>
              <a:t>푚</a:t>
            </a:r>
            <a:r>
              <a:rPr sz="2600" baseline="-20500" dirty="0">
                <a:solidFill>
                  <a:srgbClr val="002060"/>
                </a:solidFill>
                <a:latin typeface="VWRKLF+Cambria Math"/>
                <a:cs typeface="VWRKLF+Cambria Math"/>
              </a:rPr>
              <a:t>푎푥</a:t>
            </a:r>
          </a:p>
        </p:txBody>
      </p:sp>
      <p:sp>
        <p:nvSpPr>
          <p:cNvPr id="7" name="object 7"/>
          <p:cNvSpPr txBox="1"/>
          <p:nvPr/>
        </p:nvSpPr>
        <p:spPr>
          <a:xfrm>
            <a:off x="9396348" y="5861734"/>
            <a:ext cx="321339"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VWRKLF+Cambria Math"/>
                <a:cs typeface="VWRKLF+Cambria Math"/>
              </a:rPr>
              <a:t>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テキスト ボックス 4"/>
          <p:cNvSpPr txBox="1"/>
          <p:nvPr/>
        </p:nvSpPr>
        <p:spPr>
          <a:xfrm>
            <a:off x="7608168" y="4149080"/>
            <a:ext cx="4536504" cy="1754326"/>
          </a:xfrm>
          <a:prstGeom prst="rect">
            <a:avLst/>
          </a:prstGeom>
          <a:noFill/>
        </p:spPr>
        <p:txBody>
          <a:bodyPr wrap="square" rtlCol="0">
            <a:spAutoFit/>
          </a:bodyPr>
          <a:lstStyle/>
          <a:p>
            <a:r>
              <a:rPr kumimoji="1" lang="en-US" altLang="ja-JP" dirty="0" smtClean="0"/>
              <a:t>In the context of an optimization, the </a:t>
            </a:r>
            <a:r>
              <a:rPr kumimoji="1" lang="en-US" altLang="ja-JP" dirty="0" smtClean="0">
                <a:solidFill>
                  <a:srgbClr val="FF0000"/>
                </a:solidFill>
              </a:rPr>
              <a:t>starting and end values </a:t>
            </a:r>
            <a:r>
              <a:rPr kumimoji="1" lang="en-US" altLang="ja-JP" dirty="0" smtClean="0"/>
              <a:t>can be </a:t>
            </a:r>
            <a:r>
              <a:rPr kumimoji="1" lang="en-US" altLang="ja-JP" dirty="0" smtClean="0">
                <a:solidFill>
                  <a:srgbClr val="FF0000"/>
                </a:solidFill>
              </a:rPr>
              <a:t>formulated</a:t>
            </a:r>
            <a:r>
              <a:rPr kumimoji="1" lang="en-US" altLang="ja-JP" dirty="0" smtClean="0"/>
              <a:t> </a:t>
            </a:r>
            <a:r>
              <a:rPr kumimoji="1" lang="en-US" altLang="ja-JP" dirty="0" smtClean="0">
                <a:solidFill>
                  <a:srgbClr val="FF0000"/>
                </a:solidFill>
              </a:rPr>
              <a:t>as</a:t>
            </a:r>
            <a:r>
              <a:rPr kumimoji="1" lang="en-US" altLang="ja-JP" dirty="0" smtClean="0"/>
              <a:t> the </a:t>
            </a:r>
            <a:r>
              <a:rPr kumimoji="1" lang="en-US" altLang="ja-JP" dirty="0" smtClean="0">
                <a:solidFill>
                  <a:srgbClr val="FF0000"/>
                </a:solidFill>
              </a:rPr>
              <a:t>boundary conditions </a:t>
            </a:r>
            <a:r>
              <a:rPr kumimoji="1" lang="en-US" altLang="ja-JP" dirty="0" smtClean="0"/>
              <a:t>of the problem, and the </a:t>
            </a:r>
            <a:r>
              <a:rPr kumimoji="1" lang="en-US" altLang="ja-JP" dirty="0" smtClean="0">
                <a:solidFill>
                  <a:srgbClr val="FF0000"/>
                </a:solidFill>
              </a:rPr>
              <a:t>kinematic motion of the vehicle </a:t>
            </a:r>
            <a:r>
              <a:rPr kumimoji="1" lang="en-US" altLang="ja-JP" dirty="0" smtClean="0"/>
              <a:t>can be </a:t>
            </a:r>
            <a:r>
              <a:rPr kumimoji="1" lang="en-US" altLang="ja-JP" dirty="0" smtClean="0">
                <a:solidFill>
                  <a:srgbClr val="FF0000"/>
                </a:solidFill>
              </a:rPr>
              <a:t>formulated</a:t>
            </a:r>
            <a:r>
              <a:rPr kumimoji="1" lang="en-US" altLang="ja-JP" dirty="0" smtClean="0"/>
              <a:t> </a:t>
            </a:r>
            <a:r>
              <a:rPr kumimoji="1" lang="en-US" altLang="ja-JP" dirty="0" smtClean="0">
                <a:solidFill>
                  <a:srgbClr val="FF0000"/>
                </a:solidFill>
              </a:rPr>
              <a:t>as continuous time constraints on</a:t>
            </a:r>
            <a:r>
              <a:rPr kumimoji="1" lang="en-US" altLang="ja-JP" dirty="0" smtClean="0"/>
              <a:t> the </a:t>
            </a:r>
            <a:r>
              <a:rPr kumimoji="1" lang="en-US" altLang="ja-JP" dirty="0" smtClean="0">
                <a:solidFill>
                  <a:srgbClr val="FF0000"/>
                </a:solidFill>
              </a:rPr>
              <a:t>optimization variables</a:t>
            </a:r>
            <a:r>
              <a:rPr kumimoji="1" lang="en-US" altLang="ja-JP" dirty="0" smtClean="0"/>
              <a:t>.</a:t>
            </a:r>
            <a:endParaRPr kumimoji="1"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238622" y="1479803"/>
            <a:ext cx="400286" cy="328749"/>
          </a:xfrm>
          <a:prstGeom prst="rect">
            <a:avLst/>
          </a:prstGeom>
        </p:spPr>
        <p:txBody>
          <a:bodyPr vert="horz" wrap="square" lIns="0" tIns="0" rIns="0" bIns="0" rtlCol="0">
            <a:spAutoFit/>
          </a:bodyPr>
          <a:lstStyle/>
          <a:p>
            <a:pPr marL="0" marR="0">
              <a:lnSpc>
                <a:spcPts val="1945"/>
              </a:lnSpc>
              <a:spcBef>
                <a:spcPts val="0"/>
              </a:spcBef>
              <a:spcAft>
                <a:spcPts val="0"/>
              </a:spcAft>
            </a:pPr>
            <a:r>
              <a:rPr sz="2900" baseline="26249" dirty="0">
                <a:solidFill>
                  <a:srgbClr val="002060"/>
                </a:solidFill>
                <a:latin typeface="VWRKLF+Cambria Math"/>
                <a:cs typeface="VWRKLF+Cambria Math"/>
              </a:rPr>
              <a:t>푠</a:t>
            </a:r>
            <a:r>
              <a:rPr sz="1600" dirty="0">
                <a:solidFill>
                  <a:srgbClr val="002060"/>
                </a:solidFill>
                <a:latin typeface="AMOJGA+Cambria Math"/>
                <a:cs typeface="AMOJGA+Cambria Math"/>
              </a:rPr>
              <a:t>푓</a:t>
            </a:r>
          </a:p>
        </p:txBody>
      </p:sp>
      <p:sp>
        <p:nvSpPr>
          <p:cNvPr id="4" name="object 4"/>
          <p:cNvSpPr txBox="1"/>
          <p:nvPr/>
        </p:nvSpPr>
        <p:spPr>
          <a:xfrm>
            <a:off x="6157848"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3</a:t>
            </a:r>
          </a:p>
        </p:txBody>
      </p:sp>
      <p:sp>
        <p:nvSpPr>
          <p:cNvPr id="5" name="object 5"/>
          <p:cNvSpPr txBox="1"/>
          <p:nvPr/>
        </p:nvSpPr>
        <p:spPr>
          <a:xfrm>
            <a:off x="7236841"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6" name="object 6"/>
          <p:cNvSpPr txBox="1"/>
          <p:nvPr/>
        </p:nvSpPr>
        <p:spPr>
          <a:xfrm>
            <a:off x="9186418"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7" name="object 7"/>
          <p:cNvSpPr txBox="1"/>
          <p:nvPr/>
        </p:nvSpPr>
        <p:spPr>
          <a:xfrm>
            <a:off x="1608074" y="1792637"/>
            <a:ext cx="8296978"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푓</a:t>
            </a:r>
            <a:r>
              <a:rPr sz="2650" spc="251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2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28"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238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81" dirty="0">
                <a:solidFill>
                  <a:srgbClr val="002060"/>
                </a:solidFill>
                <a:latin typeface="Times New Roman"/>
                <a:cs typeface="Times New Roman"/>
              </a:rPr>
              <a:t> </a:t>
            </a:r>
            <a:r>
              <a:rPr sz="2650" dirty="0">
                <a:solidFill>
                  <a:srgbClr val="002060"/>
                </a:solidFill>
                <a:latin typeface="DHUSNE+Cambria Math"/>
                <a:cs typeface="DHUSNE+Cambria Math"/>
              </a:rPr>
              <a:t>න</a:t>
            </a:r>
            <a:r>
              <a:rPr sz="2650" spc="2494"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130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6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130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70"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25"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6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3368" dirty="0">
                <a:solidFill>
                  <a:srgbClr val="002060"/>
                </a:solidFill>
                <a:latin typeface="Times New Roman"/>
                <a:cs typeface="Times New Roman"/>
              </a:rPr>
              <a:t> </a:t>
            </a:r>
            <a:r>
              <a:rPr sz="2650" spc="11" dirty="0">
                <a:solidFill>
                  <a:srgbClr val="002060"/>
                </a:solidFill>
                <a:latin typeface="DHUSNE+Cambria Math"/>
                <a:cs typeface="DHUSNE+Cambria Math"/>
              </a:rPr>
              <a:t>푑푠</a:t>
            </a:r>
          </a:p>
        </p:txBody>
      </p:sp>
      <p:sp>
        <p:nvSpPr>
          <p:cNvPr id="8" name="object 8"/>
          <p:cNvSpPr txBox="1"/>
          <p:nvPr/>
        </p:nvSpPr>
        <p:spPr>
          <a:xfrm>
            <a:off x="1740661" y="1932431"/>
            <a:ext cx="2766769"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푏푒</a:t>
            </a:r>
            <a:r>
              <a:rPr sz="1950" spc="2370" dirty="0">
                <a:solidFill>
                  <a:srgbClr val="002060"/>
                </a:solidFill>
                <a:latin typeface="Times New Roman"/>
                <a:cs typeface="Times New Roman"/>
              </a:rPr>
              <a:t> </a:t>
            </a:r>
            <a:r>
              <a:rPr sz="1950" dirty="0">
                <a:solidFill>
                  <a:srgbClr val="002060"/>
                </a:solidFill>
                <a:latin typeface="DHUSNE+Cambria Math"/>
                <a:cs typeface="DHUSNE+Cambria Math"/>
              </a:rPr>
              <a:t>0</a:t>
            </a:r>
            <a:r>
              <a:rPr sz="1950" spc="2031" dirty="0">
                <a:solidFill>
                  <a:srgbClr val="002060"/>
                </a:solidFill>
                <a:latin typeface="Times New Roman"/>
                <a:cs typeface="Times New Roman"/>
              </a:rPr>
              <a:t> </a:t>
            </a:r>
            <a:r>
              <a:rPr sz="1950" dirty="0">
                <a:solidFill>
                  <a:srgbClr val="002060"/>
                </a:solidFill>
                <a:latin typeface="DHUSNE+Cambria Math"/>
                <a:cs typeface="DHUSNE+Cambria Math"/>
              </a:rPr>
              <a:t>1</a:t>
            </a:r>
            <a:r>
              <a:rPr sz="1950" spc="2106" dirty="0">
                <a:solidFill>
                  <a:srgbClr val="002060"/>
                </a:solidFill>
                <a:latin typeface="Times New Roman"/>
                <a:cs typeface="Times New Roman"/>
              </a:rPr>
              <a:t> </a:t>
            </a:r>
            <a:r>
              <a:rPr sz="1950" dirty="0">
                <a:solidFill>
                  <a:srgbClr val="002060"/>
                </a:solidFill>
                <a:latin typeface="DHUSNE+Cambria Math"/>
                <a:cs typeface="DHUSNE+Cambria Math"/>
              </a:rPr>
              <a:t>2</a:t>
            </a:r>
            <a:r>
              <a:rPr sz="1950" spc="2104" dirty="0">
                <a:solidFill>
                  <a:srgbClr val="002060"/>
                </a:solidFill>
                <a:latin typeface="Times New Roman"/>
                <a:cs typeface="Times New Roman"/>
              </a:rPr>
              <a:t> </a:t>
            </a:r>
            <a:r>
              <a:rPr sz="1950" dirty="0">
                <a:solidFill>
                  <a:srgbClr val="002060"/>
                </a:solidFill>
                <a:latin typeface="DHUSNE+Cambria Math"/>
                <a:cs typeface="DHUSNE+Cambria Math"/>
              </a:rPr>
              <a:t>3</a:t>
            </a:r>
            <a:r>
              <a:rPr sz="1950" spc="1636" dirty="0">
                <a:solidFill>
                  <a:srgbClr val="002060"/>
                </a:solidFill>
                <a:latin typeface="Times New Roman"/>
                <a:cs typeface="Times New Roman"/>
              </a:rPr>
              <a:t> </a:t>
            </a:r>
            <a:r>
              <a:rPr sz="1950" dirty="0">
                <a:solidFill>
                  <a:srgbClr val="002060"/>
                </a:solidFill>
                <a:latin typeface="VWRKLF+Cambria Math"/>
                <a:cs typeface="VWRKLF+Cambria Math"/>
              </a:rPr>
              <a:t>푓</a:t>
            </a:r>
          </a:p>
        </p:txBody>
      </p:sp>
      <p:sp>
        <p:nvSpPr>
          <p:cNvPr id="9" name="object 9"/>
          <p:cNvSpPr txBox="1"/>
          <p:nvPr/>
        </p:nvSpPr>
        <p:spPr>
          <a:xfrm>
            <a:off x="5827140"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3</a:t>
            </a:r>
          </a:p>
        </p:txBody>
      </p:sp>
      <p:sp>
        <p:nvSpPr>
          <p:cNvPr id="10" name="object 10"/>
          <p:cNvSpPr txBox="1"/>
          <p:nvPr/>
        </p:nvSpPr>
        <p:spPr>
          <a:xfrm>
            <a:off x="6906132"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11" name="object 11"/>
          <p:cNvSpPr txBox="1"/>
          <p:nvPr/>
        </p:nvSpPr>
        <p:spPr>
          <a:xfrm>
            <a:off x="7976361"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1</a:t>
            </a:r>
          </a:p>
        </p:txBody>
      </p:sp>
      <p:sp>
        <p:nvSpPr>
          <p:cNvPr id="12" name="object 12"/>
          <p:cNvSpPr txBox="1"/>
          <p:nvPr/>
        </p:nvSpPr>
        <p:spPr>
          <a:xfrm>
            <a:off x="8889238"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0</a:t>
            </a:r>
          </a:p>
        </p:txBody>
      </p:sp>
      <p:sp>
        <p:nvSpPr>
          <p:cNvPr id="13" name="object 13"/>
          <p:cNvSpPr txBox="1"/>
          <p:nvPr/>
        </p:nvSpPr>
        <p:spPr>
          <a:xfrm>
            <a:off x="5113654" y="2185415"/>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0</a:t>
            </a:r>
          </a:p>
        </p:txBody>
      </p:sp>
      <p:sp>
        <p:nvSpPr>
          <p:cNvPr id="14" name="object 14"/>
          <p:cNvSpPr txBox="1"/>
          <p:nvPr/>
        </p:nvSpPr>
        <p:spPr>
          <a:xfrm>
            <a:off x="513892" y="2428411"/>
            <a:ext cx="270954" cy="19294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8937"/>
              </a:spcBef>
              <a:spcAft>
                <a:spcPts val="0"/>
              </a:spcAft>
            </a:pPr>
            <a:r>
              <a:rPr sz="2650" dirty="0">
                <a:solidFill>
                  <a:srgbClr val="002060"/>
                </a:solidFill>
                <a:latin typeface="Arial"/>
                <a:cs typeface="Arial"/>
              </a:rPr>
              <a:t>•</a:t>
            </a:r>
          </a:p>
        </p:txBody>
      </p:sp>
      <p:sp>
        <p:nvSpPr>
          <p:cNvPr id="15" name="object 15"/>
          <p:cNvSpPr txBox="1"/>
          <p:nvPr/>
        </p:nvSpPr>
        <p:spPr>
          <a:xfrm>
            <a:off x="986332" y="3281519"/>
            <a:ext cx="315189" cy="1452078"/>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6294"/>
              </a:spcBef>
              <a:spcAft>
                <a:spcPts val="0"/>
              </a:spcAft>
            </a:pPr>
            <a:r>
              <a:rPr sz="2150" dirty="0">
                <a:solidFill>
                  <a:srgbClr val="002060"/>
                </a:solidFill>
                <a:latin typeface="Courier New"/>
                <a:cs typeface="Courier New"/>
              </a:rPr>
              <a:t>o</a:t>
            </a:r>
          </a:p>
        </p:txBody>
      </p:sp>
      <mc:AlternateContent xmlns:mc="http://schemas.openxmlformats.org/markup-compatibility/2006" xmlns:a14="http://schemas.microsoft.com/office/drawing/2010/main">
        <mc:Choice Requires="a14">
          <p:sp>
            <p:nvSpPr>
              <p:cNvPr id="16" name="テキスト ボックス 15"/>
              <p:cNvSpPr txBox="1"/>
              <p:nvPr/>
            </p:nvSpPr>
            <p:spPr>
              <a:xfrm>
                <a:off x="6672064" y="1268760"/>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r>
                        <a:rPr kumimoji="1" lang="en-US" altLang="ja-JP" b="0" i="1" smtClean="0">
                          <a:latin typeface="Cambria Math" panose="02040503050406030204" pitchFamily="18" charset="0"/>
                        </a:rPr>
                        <m:t>𝜅</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e>
                          </m:d>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2</m:t>
                          </m:r>
                        </m:sup>
                      </m:sSup>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672064" y="1268760"/>
                <a:ext cx="1368152" cy="369332"/>
              </a:xfrm>
              <a:prstGeom prst="rect">
                <a:avLst/>
              </a:prstGeom>
              <a:blipFill>
                <a:blip r:embed="rId3"/>
                <a:stretch>
                  <a:fillRect b="-13115"/>
                </a:stretch>
              </a:blipFill>
            </p:spPr>
            <p:txBody>
              <a:bodyPr/>
              <a:lstStyle/>
              <a:p>
                <a:r>
                  <a:rPr lang="ja-JP" altLang="en-US">
                    <a:noFill/>
                  </a:rPr>
                  <a:t> </a:t>
                </a:r>
              </a:p>
            </p:txBody>
          </p:sp>
        </mc:Fallback>
      </mc:AlternateContent>
      <p:sp>
        <p:nvSpPr>
          <p:cNvPr id="17" name="テキスト ボックス 16"/>
          <p:cNvSpPr txBox="1"/>
          <p:nvPr/>
        </p:nvSpPr>
        <p:spPr>
          <a:xfrm>
            <a:off x="6327992" y="666724"/>
            <a:ext cx="3096344" cy="646331"/>
          </a:xfrm>
          <a:prstGeom prst="rect">
            <a:avLst/>
          </a:prstGeom>
          <a:noFill/>
        </p:spPr>
        <p:txBody>
          <a:bodyPr wrap="square" rtlCol="0">
            <a:spAutoFit/>
          </a:bodyPr>
          <a:lstStyle/>
          <a:p>
            <a:r>
              <a:rPr kumimoji="1" lang="en-US" altLang="ja-JP" dirty="0" smtClean="0"/>
              <a:t>C4M1L3 Objective Functions for Autonomous Driving</a:t>
            </a:r>
            <a:r>
              <a:rPr kumimoji="1" lang="ja-JP" altLang="en-US" dirty="0" smtClean="0"/>
              <a:t>ご参考</a:t>
            </a:r>
            <a:endParaRPr kumimoji="1" lang="ja-JP" altLang="en-US" dirty="0"/>
          </a:p>
        </p:txBody>
      </p:sp>
      <p:sp>
        <p:nvSpPr>
          <p:cNvPr id="18" name="テキスト ボックス 17"/>
          <p:cNvSpPr txBox="1"/>
          <p:nvPr/>
        </p:nvSpPr>
        <p:spPr>
          <a:xfrm>
            <a:off x="986332" y="2185415"/>
            <a:ext cx="1797300" cy="369332"/>
          </a:xfrm>
          <a:prstGeom prst="rect">
            <a:avLst/>
          </a:prstGeom>
          <a:noFill/>
        </p:spPr>
        <p:txBody>
          <a:bodyPr wrap="square" rtlCol="0">
            <a:spAutoFit/>
          </a:bodyPr>
          <a:lstStyle/>
          <a:p>
            <a:r>
              <a:rPr kumimoji="1" lang="ja-JP" altLang="en-US" dirty="0" smtClean="0"/>
              <a:t>曲げエネルギ</a:t>
            </a:r>
            <a:endParaRPr kumimoji="1" lang="ja-JP" altLang="en-US" dirty="0"/>
          </a:p>
        </p:txBody>
      </p:sp>
      <p:sp>
        <p:nvSpPr>
          <p:cNvPr id="19" name="テキスト ボックス 18"/>
          <p:cNvSpPr txBox="1"/>
          <p:nvPr/>
        </p:nvSpPr>
        <p:spPr>
          <a:xfrm>
            <a:off x="5196319" y="4653136"/>
            <a:ext cx="2513562" cy="369332"/>
          </a:xfrm>
          <a:prstGeom prst="rect">
            <a:avLst/>
          </a:prstGeom>
          <a:noFill/>
        </p:spPr>
        <p:txBody>
          <a:bodyPr wrap="square" rtlCol="0">
            <a:spAutoFit/>
          </a:bodyPr>
          <a:lstStyle/>
          <a:p>
            <a:r>
              <a:rPr kumimoji="1" lang="ja-JP" altLang="en-US" dirty="0" smtClean="0"/>
              <a:t>シンボリックソルバー</a:t>
            </a:r>
            <a:endParaRPr kumimoji="1" lang="ja-JP" altLang="en-US" dirty="0"/>
          </a:p>
        </p:txBody>
      </p:sp>
      <p:sp>
        <p:nvSpPr>
          <p:cNvPr id="20" name="正方形/長方形 19"/>
          <p:cNvSpPr/>
          <p:nvPr/>
        </p:nvSpPr>
        <p:spPr>
          <a:xfrm>
            <a:off x="1780164" y="5038488"/>
            <a:ext cx="7772220" cy="923330"/>
          </a:xfrm>
          <a:prstGeom prst="rect">
            <a:avLst/>
          </a:prstGeom>
        </p:spPr>
        <p:txBody>
          <a:bodyPr wrap="square">
            <a:spAutoFit/>
          </a:bodyPr>
          <a:lstStyle/>
          <a:p>
            <a:r>
              <a:rPr lang="ja-JP" altLang="en-US" dirty="0" smtClean="0"/>
              <a:t>数値ソルバー（解の近似値を返す） </a:t>
            </a:r>
            <a:r>
              <a:rPr lang="en-US" altLang="ja-JP" dirty="0" smtClean="0"/>
              <a:t>or </a:t>
            </a:r>
            <a:r>
              <a:rPr lang="ja-JP" altLang="en-US" dirty="0" smtClean="0"/>
              <a:t>シンボリックソルバー（厳密解を返す）：</a:t>
            </a:r>
            <a:endParaRPr lang="en-US" altLang="ja-JP" dirty="0" smtClean="0"/>
          </a:p>
          <a:p>
            <a:r>
              <a:rPr lang="ja-JP" altLang="en-US" dirty="0" smtClean="0">
                <a:hlinkClick r:id="rId4"/>
              </a:rPr>
              <a:t>https</a:t>
            </a:r>
            <a:r>
              <a:rPr lang="ja-JP" altLang="en-US" dirty="0">
                <a:hlinkClick r:id="rId4"/>
              </a:rPr>
              <a:t>://jp.mathworks.com/help/symbolic/select-numeric-or-symbolic-solver.</a:t>
            </a:r>
            <a:r>
              <a:rPr lang="ja-JP" altLang="en-US" dirty="0" smtClean="0">
                <a:hlinkClick r:id="rId4"/>
              </a:rPr>
              <a:t>html</a:t>
            </a:r>
            <a:endParaRPr lang="en-US" altLang="ja-JP" dirty="0" smtClean="0"/>
          </a:p>
          <a:p>
            <a:endParaRPr lang="ja-JP" altLang="en-US" dirty="0"/>
          </a:p>
        </p:txBody>
      </p:sp>
      <p:sp>
        <p:nvSpPr>
          <p:cNvPr id="21" name="正方形/長方形 20"/>
          <p:cNvSpPr/>
          <p:nvPr/>
        </p:nvSpPr>
        <p:spPr>
          <a:xfrm>
            <a:off x="407368" y="476672"/>
            <a:ext cx="500153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7053758" y="4171231"/>
            <a:ext cx="3240360" cy="646331"/>
          </a:xfrm>
          <a:prstGeom prst="rect">
            <a:avLst/>
          </a:prstGeom>
          <a:noFill/>
        </p:spPr>
        <p:txBody>
          <a:bodyPr wrap="square" rtlCol="0">
            <a:spAutoFit/>
          </a:bodyPr>
          <a:lstStyle/>
          <a:p>
            <a:r>
              <a:rPr kumimoji="1" lang="en-US" altLang="ja-JP" dirty="0" smtClean="0"/>
              <a:t>Closed form solution</a:t>
            </a:r>
            <a:r>
              <a:rPr kumimoji="1" lang="ja-JP" altLang="en-US" dirty="0" smtClean="0"/>
              <a:t>が存在するから、</a:t>
            </a:r>
            <a:r>
              <a:rPr kumimoji="1" lang="en-US" altLang="ja-JP" dirty="0" smtClean="0"/>
              <a:t>symbolic solver</a:t>
            </a:r>
            <a:r>
              <a:rPr kumimoji="1" lang="ja-JP" altLang="en-US" dirty="0" smtClean="0"/>
              <a:t>を使うんだ</a:t>
            </a:r>
            <a:endParaRPr kumimoji="1" lang="ja-JP" altLang="en-US" dirty="0"/>
          </a:p>
        </p:txBody>
      </p:sp>
      <p:sp>
        <p:nvSpPr>
          <p:cNvPr id="24" name="テキスト ボックス 23"/>
          <p:cNvSpPr txBox="1"/>
          <p:nvPr/>
        </p:nvSpPr>
        <p:spPr>
          <a:xfrm>
            <a:off x="7709881" y="3501008"/>
            <a:ext cx="2584237" cy="369332"/>
          </a:xfrm>
          <a:prstGeom prst="rect">
            <a:avLst/>
          </a:prstGeom>
          <a:noFill/>
        </p:spPr>
        <p:txBody>
          <a:bodyPr wrap="square" rtlCol="0">
            <a:spAutoFit/>
          </a:bodyPr>
          <a:lstStyle/>
          <a:p>
            <a:r>
              <a:rPr lang="en-US" altLang="ja-JP" dirty="0" smtClean="0"/>
              <a:t>Polynomial</a:t>
            </a:r>
            <a:r>
              <a:rPr lang="ja-JP" altLang="en-US" dirty="0" smtClean="0"/>
              <a:t>の積分だから</a:t>
            </a:r>
            <a:endParaRPr kumimoji="1" lang="ja-JP" altLang="en-US" dirty="0"/>
          </a:p>
        </p:txBody>
      </p:sp>
      <p:sp>
        <p:nvSpPr>
          <p:cNvPr id="25" name="テキスト ボックス 24"/>
          <p:cNvSpPr txBox="1"/>
          <p:nvPr/>
        </p:nvSpPr>
        <p:spPr>
          <a:xfrm>
            <a:off x="-1" y="5661248"/>
            <a:ext cx="7532093" cy="1200329"/>
          </a:xfrm>
          <a:prstGeom prst="rect">
            <a:avLst/>
          </a:prstGeom>
          <a:noFill/>
        </p:spPr>
        <p:txBody>
          <a:bodyPr wrap="square" rtlCol="0">
            <a:spAutoFit/>
          </a:bodyPr>
          <a:lstStyle/>
          <a:p>
            <a:r>
              <a:rPr kumimoji="1" lang="en-US" altLang="ja-JP" dirty="0" smtClean="0"/>
              <a:t>The fact that the </a:t>
            </a:r>
            <a:r>
              <a:rPr kumimoji="1" lang="en-US" altLang="ja-JP" dirty="0" smtClean="0">
                <a:solidFill>
                  <a:srgbClr val="FF0000"/>
                </a:solidFill>
              </a:rPr>
              <a:t>objective function and its gradient have closed form solutions </a:t>
            </a:r>
            <a:r>
              <a:rPr kumimoji="1" lang="en-US" altLang="ja-JP" dirty="0" smtClean="0"/>
              <a:t>make it an objective function that is </a:t>
            </a:r>
            <a:r>
              <a:rPr kumimoji="1" lang="en-US" altLang="ja-JP" dirty="0" smtClean="0">
                <a:solidFill>
                  <a:srgbClr val="FF0000"/>
                </a:solidFill>
              </a:rPr>
              <a:t>highly conducive to nonlinear programming</a:t>
            </a:r>
            <a:r>
              <a:rPr kumimoji="1" lang="en-US" altLang="ja-JP" dirty="0" smtClean="0"/>
              <a:t> which we will discuss in next lesson. </a:t>
            </a:r>
            <a:r>
              <a:rPr kumimoji="1" lang="en-US" altLang="ja-JP" dirty="0" err="1" smtClean="0"/>
              <a:t>Scipy.minimize</a:t>
            </a:r>
            <a:r>
              <a:rPr kumimoji="1" lang="ja-JP" altLang="en-US" dirty="0" smtClean="0"/>
              <a:t>に</a:t>
            </a:r>
            <a:r>
              <a:rPr kumimoji="1" lang="en-US" altLang="ja-JP" dirty="0" smtClean="0"/>
              <a:t>objective function</a:t>
            </a:r>
            <a:r>
              <a:rPr kumimoji="1" lang="ja-JP" altLang="en-US" dirty="0" smtClean="0"/>
              <a:t>や</a:t>
            </a:r>
            <a:r>
              <a:rPr kumimoji="1" lang="en-US" altLang="ja-JP" dirty="0" smtClean="0"/>
              <a:t>Jacobian</a:t>
            </a:r>
            <a:r>
              <a:rPr kumimoji="1" lang="ja-JP" altLang="en-US" dirty="0" smtClean="0"/>
              <a:t>が必要だから。</a:t>
            </a:r>
            <a:endParaRPr kumimoji="1" lang="ja-JP"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14" name="object 14"/>
          <p:cNvSpPr txBox="1"/>
          <p:nvPr/>
        </p:nvSpPr>
        <p:spPr>
          <a:xfrm>
            <a:off x="5265165" y="4096621"/>
            <a:ext cx="3615861"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1398"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푥</a:t>
            </a:r>
            <a:r>
              <a:rPr sz="2400" spc="488"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200" dirty="0">
                <a:solidFill>
                  <a:srgbClr val="002060"/>
                </a:solidFill>
                <a:latin typeface="Times New Roman"/>
                <a:cs typeface="Times New Roman"/>
              </a:rPr>
              <a:t> </a:t>
            </a:r>
            <a:r>
              <a:rPr sz="2400" dirty="0">
                <a:solidFill>
                  <a:srgbClr val="002060"/>
                </a:solidFill>
                <a:latin typeface="DHUSNE+Cambria Math"/>
                <a:cs typeface="DHUSNE+Cambria Math"/>
              </a:rPr>
              <a:t>푥</a:t>
            </a:r>
            <a:r>
              <a:rPr sz="2400" spc="143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4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푥</a:t>
            </a:r>
          </a:p>
        </p:txBody>
      </p:sp>
      <p:sp>
        <p:nvSpPr>
          <p:cNvPr id="15" name="object 15"/>
          <p:cNvSpPr txBox="1"/>
          <p:nvPr/>
        </p:nvSpPr>
        <p:spPr>
          <a:xfrm>
            <a:off x="5414517" y="4223198"/>
            <a:ext cx="275385"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p>
        </p:txBody>
      </p:sp>
      <p:sp>
        <p:nvSpPr>
          <p:cNvPr id="16" name="object 16"/>
          <p:cNvSpPr txBox="1"/>
          <p:nvPr/>
        </p:nvSpPr>
        <p:spPr>
          <a:xfrm>
            <a:off x="6530340" y="4223198"/>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7" name="object 17"/>
          <p:cNvSpPr txBox="1"/>
          <p:nvPr/>
        </p:nvSpPr>
        <p:spPr>
          <a:xfrm>
            <a:off x="7502652" y="4223198"/>
            <a:ext cx="662352"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18" name="object 18"/>
          <p:cNvSpPr txBox="1"/>
          <p:nvPr/>
        </p:nvSpPr>
        <p:spPr>
          <a:xfrm>
            <a:off x="8706611" y="4223198"/>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19" name="object 19"/>
          <p:cNvSpPr txBox="1"/>
          <p:nvPr/>
        </p:nvSpPr>
        <p:spPr>
          <a:xfrm>
            <a:off x="683361" y="4412089"/>
            <a:ext cx="3777156"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min</a:t>
            </a:r>
            <a:r>
              <a:rPr sz="2400" spc="-200" dirty="0">
                <a:solidFill>
                  <a:srgbClr val="002060"/>
                </a:solidFill>
                <a:latin typeface="Times New Roman"/>
                <a:cs typeface="Times New Roman"/>
              </a:rPr>
              <a:t> </a:t>
            </a:r>
            <a:r>
              <a:rPr sz="2400" dirty="0">
                <a:solidFill>
                  <a:srgbClr val="002060"/>
                </a:solidFill>
                <a:latin typeface="DHUSNE+Cambria Math"/>
                <a:cs typeface="DHUSNE+Cambria Math"/>
              </a:rPr>
              <a:t>푓</a:t>
            </a:r>
            <a:r>
              <a:rPr sz="2400" spc="1177" dirty="0">
                <a:solidFill>
                  <a:srgbClr val="002060"/>
                </a:solidFill>
                <a:latin typeface="Times New Roman"/>
                <a:cs typeface="Times New Roman"/>
              </a:rPr>
              <a:t> </a:t>
            </a:r>
            <a:r>
              <a:rPr sz="2400" spc="14" dirty="0">
                <a:solidFill>
                  <a:srgbClr val="002060"/>
                </a:solidFill>
                <a:latin typeface="DHUSNE+Cambria Math"/>
                <a:cs typeface="DHUSNE+Cambria Math"/>
              </a:rPr>
              <a:t>(푎</a:t>
            </a:r>
            <a:r>
              <a:rPr sz="2400" spc="496"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45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40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spc="12" dirty="0">
                <a:solidFill>
                  <a:srgbClr val="002060"/>
                </a:solidFill>
                <a:latin typeface="DHUSNE+Cambria Math"/>
                <a:cs typeface="DHUSNE+Cambria Math"/>
              </a:rPr>
              <a:t>s.</a:t>
            </a:r>
            <a:r>
              <a:rPr sz="2400" spc="-214" dirty="0">
                <a:solidFill>
                  <a:srgbClr val="002060"/>
                </a:solidFill>
                <a:latin typeface="Times New Roman"/>
                <a:cs typeface="Times New Roman"/>
              </a:rPr>
              <a:t> </a:t>
            </a:r>
            <a:r>
              <a:rPr sz="2400" dirty="0">
                <a:solidFill>
                  <a:srgbClr val="002060"/>
                </a:solidFill>
                <a:latin typeface="DHUSNE+Cambria Math"/>
                <a:cs typeface="DHUSNE+Cambria Math"/>
              </a:rPr>
              <a:t>t.</a:t>
            </a:r>
          </a:p>
        </p:txBody>
      </p:sp>
      <p:sp>
        <p:nvSpPr>
          <p:cNvPr id="20" name="object 20"/>
          <p:cNvSpPr txBox="1"/>
          <p:nvPr/>
        </p:nvSpPr>
        <p:spPr>
          <a:xfrm>
            <a:off x="1363091" y="4538666"/>
            <a:ext cx="2488357"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푏푒</a:t>
            </a:r>
            <a:r>
              <a:rPr sz="1750" spc="2062" dirty="0">
                <a:solidFill>
                  <a:srgbClr val="002060"/>
                </a:solidFill>
                <a:latin typeface="Times New Roman"/>
                <a:cs typeface="Times New Roman"/>
              </a:rPr>
              <a:t> </a:t>
            </a:r>
            <a:r>
              <a:rPr sz="1750" dirty="0">
                <a:solidFill>
                  <a:srgbClr val="002060"/>
                </a:solidFill>
                <a:latin typeface="DHUSNE+Cambria Math"/>
                <a:cs typeface="DHUSNE+Cambria Math"/>
              </a:rPr>
              <a:t>0</a:t>
            </a:r>
            <a:r>
              <a:rPr sz="1750" spc="1826" dirty="0">
                <a:solidFill>
                  <a:srgbClr val="002060"/>
                </a:solidFill>
                <a:latin typeface="Times New Roman"/>
                <a:cs typeface="Times New Roman"/>
              </a:rPr>
              <a:t> </a:t>
            </a:r>
            <a:r>
              <a:rPr sz="1750" dirty="0">
                <a:solidFill>
                  <a:srgbClr val="002060"/>
                </a:solidFill>
                <a:latin typeface="DHUSNE+Cambria Math"/>
                <a:cs typeface="DHUSNE+Cambria Math"/>
              </a:rPr>
              <a:t>1</a:t>
            </a:r>
            <a:r>
              <a:rPr sz="1750" spc="1886" dirty="0">
                <a:solidFill>
                  <a:srgbClr val="002060"/>
                </a:solidFill>
                <a:latin typeface="Times New Roman"/>
                <a:cs typeface="Times New Roman"/>
              </a:rPr>
              <a:t> </a:t>
            </a:r>
            <a:r>
              <a:rPr sz="1750" dirty="0">
                <a:solidFill>
                  <a:srgbClr val="002060"/>
                </a:solidFill>
                <a:latin typeface="DHUSNE+Cambria Math"/>
                <a:cs typeface="DHUSNE+Cambria Math"/>
              </a:rPr>
              <a:t>2</a:t>
            </a:r>
            <a:r>
              <a:rPr sz="1750" spc="1886" dirty="0">
                <a:solidFill>
                  <a:srgbClr val="002060"/>
                </a:solidFill>
                <a:latin typeface="Times New Roman"/>
                <a:cs typeface="Times New Roman"/>
              </a:rPr>
              <a:t> </a:t>
            </a:r>
            <a:r>
              <a:rPr sz="1750" dirty="0">
                <a:solidFill>
                  <a:srgbClr val="002060"/>
                </a:solidFill>
                <a:latin typeface="DHUSNE+Cambria Math"/>
                <a:cs typeface="DHUSNE+Cambria Math"/>
              </a:rPr>
              <a:t>3</a:t>
            </a:r>
            <a:r>
              <a:rPr sz="1750" spc="1453"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21" name="object 21"/>
          <p:cNvSpPr txBox="1"/>
          <p:nvPr/>
        </p:nvSpPr>
        <p:spPr>
          <a:xfrm>
            <a:off x="5259070" y="4594731"/>
            <a:ext cx="3633509"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푦</a:t>
            </a:r>
            <a:r>
              <a:rPr sz="2400" spc="1344"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r>
              <a:rPr sz="2400" spc="434"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200" dirty="0">
                <a:solidFill>
                  <a:srgbClr val="002060"/>
                </a:solidFill>
                <a:latin typeface="Times New Roman"/>
                <a:cs typeface="Times New Roman"/>
              </a:rPr>
              <a:t> </a:t>
            </a:r>
            <a:r>
              <a:rPr sz="2400" dirty="0">
                <a:solidFill>
                  <a:srgbClr val="002060"/>
                </a:solidFill>
                <a:latin typeface="DHUSNE+Cambria Math"/>
                <a:cs typeface="DHUSNE+Cambria Math"/>
              </a:rPr>
              <a:t>푦</a:t>
            </a:r>
            <a:r>
              <a:rPr sz="2400" spc="144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p>
        </p:txBody>
      </p:sp>
      <p:sp>
        <p:nvSpPr>
          <p:cNvPr id="22" name="object 22"/>
          <p:cNvSpPr txBox="1"/>
          <p:nvPr/>
        </p:nvSpPr>
        <p:spPr>
          <a:xfrm>
            <a:off x="5411470" y="4721308"/>
            <a:ext cx="275554"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푆</a:t>
            </a:r>
          </a:p>
        </p:txBody>
      </p:sp>
      <p:sp>
        <p:nvSpPr>
          <p:cNvPr id="23" name="object 23"/>
          <p:cNvSpPr txBox="1"/>
          <p:nvPr/>
        </p:nvSpPr>
        <p:spPr>
          <a:xfrm>
            <a:off x="6528816" y="4721308"/>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0</a:t>
            </a:r>
          </a:p>
        </p:txBody>
      </p:sp>
      <p:sp>
        <p:nvSpPr>
          <p:cNvPr id="24" name="object 24"/>
          <p:cNvSpPr txBox="1"/>
          <p:nvPr/>
        </p:nvSpPr>
        <p:spPr>
          <a:xfrm>
            <a:off x="7493507" y="4721308"/>
            <a:ext cx="677775"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25" name="object 25"/>
          <p:cNvSpPr txBox="1"/>
          <p:nvPr/>
        </p:nvSpPr>
        <p:spPr>
          <a:xfrm>
            <a:off x="8712707" y="4721308"/>
            <a:ext cx="286107"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VWRKLF+Cambria Math"/>
                <a:cs typeface="VWRKLF+Cambria Math"/>
              </a:rPr>
              <a:t>푓</a:t>
            </a:r>
          </a:p>
        </p:txBody>
      </p:sp>
      <p:sp>
        <p:nvSpPr>
          <p:cNvPr id="26" name="object 26"/>
          <p:cNvSpPr txBox="1"/>
          <p:nvPr/>
        </p:nvSpPr>
        <p:spPr>
          <a:xfrm>
            <a:off x="5323078" y="5095095"/>
            <a:ext cx="341325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28"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188"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557"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휃</a:t>
            </a:r>
          </a:p>
        </p:txBody>
      </p:sp>
      <p:sp>
        <p:nvSpPr>
          <p:cNvPr id="27" name="object 27"/>
          <p:cNvSpPr txBox="1"/>
          <p:nvPr/>
        </p:nvSpPr>
        <p:spPr>
          <a:xfrm>
            <a:off x="6483096" y="5221671"/>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28" name="object 28"/>
          <p:cNvSpPr txBox="1"/>
          <p:nvPr/>
        </p:nvSpPr>
        <p:spPr>
          <a:xfrm>
            <a:off x="7726680" y="5221671"/>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29" name="object 29"/>
          <p:cNvSpPr txBox="1"/>
          <p:nvPr/>
        </p:nvSpPr>
        <p:spPr>
          <a:xfrm>
            <a:off x="8555735" y="5221671"/>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30" name="object 30"/>
          <p:cNvSpPr txBox="1"/>
          <p:nvPr/>
        </p:nvSpPr>
        <p:spPr>
          <a:xfrm>
            <a:off x="5371846" y="5593443"/>
            <a:ext cx="3397559"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휅</a:t>
            </a:r>
            <a:r>
              <a:rPr sz="2400" spc="465"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휅</a:t>
            </a:r>
            <a:r>
              <a:rPr sz="2400" spc="515"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188" dirty="0">
                <a:solidFill>
                  <a:srgbClr val="002060"/>
                </a:solidFill>
                <a:latin typeface="Times New Roman"/>
                <a:cs typeface="Times New Roman"/>
              </a:rPr>
              <a:t> </a:t>
            </a:r>
            <a:r>
              <a:rPr sz="2400" dirty="0">
                <a:solidFill>
                  <a:srgbClr val="002060"/>
                </a:solidFill>
                <a:latin typeface="DHUSNE+Cambria Math"/>
                <a:cs typeface="DHUSNE+Cambria Math"/>
              </a:rPr>
              <a:t>휅</a:t>
            </a:r>
            <a:r>
              <a:rPr sz="2400" spc="55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4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휅</a:t>
            </a:r>
          </a:p>
        </p:txBody>
      </p:sp>
      <p:sp>
        <p:nvSpPr>
          <p:cNvPr id="31" name="object 31"/>
          <p:cNvSpPr txBox="1"/>
          <p:nvPr/>
        </p:nvSpPr>
        <p:spPr>
          <a:xfrm>
            <a:off x="6528816" y="5720020"/>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32" name="object 32"/>
          <p:cNvSpPr txBox="1"/>
          <p:nvPr/>
        </p:nvSpPr>
        <p:spPr>
          <a:xfrm>
            <a:off x="7766304" y="5720020"/>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33" name="object 33"/>
          <p:cNvSpPr txBox="1"/>
          <p:nvPr/>
        </p:nvSpPr>
        <p:spPr>
          <a:xfrm>
            <a:off x="8598407" y="5720020"/>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pic>
        <p:nvPicPr>
          <p:cNvPr id="34" name="図 33"/>
          <p:cNvPicPr>
            <a:picLocks noChangeAspect="1"/>
          </p:cNvPicPr>
          <p:nvPr/>
        </p:nvPicPr>
        <p:blipFill>
          <a:blip r:embed="rId3"/>
          <a:stretch>
            <a:fillRect/>
          </a:stretch>
        </p:blipFill>
        <p:spPr>
          <a:xfrm>
            <a:off x="4550643" y="3161409"/>
            <a:ext cx="5145757" cy="849611"/>
          </a:xfrm>
          <a:prstGeom prst="rect">
            <a:avLst/>
          </a:prstGeom>
        </p:spPr>
      </p:pic>
      <p:sp>
        <p:nvSpPr>
          <p:cNvPr id="5" name="正方形/長方形 4"/>
          <p:cNvSpPr/>
          <p:nvPr/>
        </p:nvSpPr>
        <p:spPr>
          <a:xfrm>
            <a:off x="1775520" y="2348880"/>
            <a:ext cx="6931091" cy="34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559496" y="2694625"/>
            <a:ext cx="4608512" cy="302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36330" y="4288668"/>
            <a:ext cx="2682246" cy="369332"/>
          </a:xfrm>
          <a:prstGeom prst="rect">
            <a:avLst/>
          </a:prstGeom>
          <a:noFill/>
        </p:spPr>
        <p:txBody>
          <a:bodyPr wrap="square" rtlCol="0">
            <a:spAutoFit/>
          </a:bodyPr>
          <a:lstStyle/>
          <a:p>
            <a:r>
              <a:rPr kumimoji="1" lang="ja-JP" altLang="en-US" dirty="0" smtClean="0"/>
              <a:t>シンプソン公式で表す</a:t>
            </a:r>
            <a:endParaRPr kumimoji="1" lang="ja-JP" altLang="en-US" dirty="0"/>
          </a:p>
        </p:txBody>
      </p:sp>
      <p:sp>
        <p:nvSpPr>
          <p:cNvPr id="8" name="正方形/長方形 7"/>
          <p:cNvSpPr/>
          <p:nvPr/>
        </p:nvSpPr>
        <p:spPr>
          <a:xfrm>
            <a:off x="7248128" y="4011020"/>
            <a:ext cx="3744416" cy="971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0" y="5980841"/>
            <a:ext cx="12192000" cy="923330"/>
          </a:xfrm>
          <a:prstGeom prst="rect">
            <a:avLst/>
          </a:prstGeom>
          <a:noFill/>
        </p:spPr>
        <p:txBody>
          <a:bodyPr wrap="square" rtlCol="0">
            <a:spAutoFit/>
          </a:bodyPr>
          <a:lstStyle/>
          <a:p>
            <a:r>
              <a:rPr kumimoji="1" lang="en-US" altLang="ja-JP" dirty="0" smtClean="0"/>
              <a:t>Now we could very well stop here and use this as our path generating optimization problem. However, there is a </a:t>
            </a:r>
            <a:r>
              <a:rPr kumimoji="1" lang="en-US" altLang="ja-JP" dirty="0" smtClean="0">
                <a:solidFill>
                  <a:srgbClr val="FF0000"/>
                </a:solidFill>
              </a:rPr>
              <a:t>practical issue </a:t>
            </a:r>
            <a:r>
              <a:rPr kumimoji="1" lang="en-US" altLang="ja-JP" dirty="0" smtClean="0"/>
              <a:t>with </a:t>
            </a:r>
            <a:r>
              <a:rPr kumimoji="1" lang="en-US" altLang="ja-JP" dirty="0" smtClean="0">
                <a:solidFill>
                  <a:srgbClr val="FF0000"/>
                </a:solidFill>
              </a:rPr>
              <a:t>how this optimization problem is set up</a:t>
            </a:r>
            <a:r>
              <a:rPr kumimoji="1" lang="en-US" altLang="ja-JP" dirty="0" smtClean="0"/>
              <a:t> that may slow it down or cause it not to converge at all when solved using canonical</a:t>
            </a:r>
            <a:r>
              <a:rPr kumimoji="1" lang="ja-JP" altLang="en-US" dirty="0" smtClean="0"/>
              <a:t>（正統な、基準の）</a:t>
            </a:r>
            <a:r>
              <a:rPr kumimoji="1" lang="en-US" altLang="ja-JP" dirty="0" smtClean="0"/>
              <a:t> non-linear programming solvers.</a:t>
            </a:r>
            <a:endParaRPr kumimoji="1" lang="ja-JP"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10405871" y="2835434"/>
            <a:ext cx="484228"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1" dirty="0">
                <a:solidFill>
                  <a:srgbClr val="002060"/>
                </a:solidFill>
                <a:latin typeface="DHUSNE+Cambria Math"/>
                <a:cs typeface="DHUSNE+Cambria Math"/>
              </a:rPr>
              <a:t>푎</a:t>
            </a:r>
            <a:r>
              <a:rPr sz="2900" baseline="-20377" dirty="0">
                <a:solidFill>
                  <a:srgbClr val="002060"/>
                </a:solidFill>
                <a:latin typeface="DHUSNE+Cambria Math"/>
                <a:cs typeface="DHUSNE+Cambria Math"/>
              </a:rPr>
              <a:t>0</a:t>
            </a:r>
          </a:p>
        </p:txBody>
      </p:sp>
      <p:pic>
        <p:nvPicPr>
          <p:cNvPr id="22" name="図 21"/>
          <p:cNvPicPr>
            <a:picLocks noChangeAspect="1"/>
          </p:cNvPicPr>
          <p:nvPr/>
        </p:nvPicPr>
        <p:blipFill>
          <a:blip r:embed="rId3"/>
          <a:stretch>
            <a:fillRect/>
          </a:stretch>
        </p:blipFill>
        <p:spPr>
          <a:xfrm>
            <a:off x="794606" y="3428999"/>
            <a:ext cx="10602788" cy="3106031"/>
          </a:xfrm>
          <a:prstGeom prst="rect">
            <a:avLst/>
          </a:prstGeom>
        </p:spPr>
      </p:pic>
      <p:sp>
        <p:nvSpPr>
          <p:cNvPr id="6" name="正方形/長方形 5"/>
          <p:cNvSpPr/>
          <p:nvPr/>
        </p:nvSpPr>
        <p:spPr>
          <a:xfrm>
            <a:off x="784739" y="1916832"/>
            <a:ext cx="962113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568944" y="3861048"/>
            <a:ext cx="2304256" cy="369332"/>
          </a:xfrm>
          <a:prstGeom prst="rect">
            <a:avLst/>
          </a:prstGeom>
          <a:noFill/>
        </p:spPr>
        <p:txBody>
          <a:bodyPr wrap="square" rtlCol="0">
            <a:spAutoFit/>
          </a:bodyPr>
          <a:lstStyle/>
          <a:p>
            <a:r>
              <a:rPr kumimoji="1" lang="ja-JP" altLang="en-US" dirty="0" smtClean="0"/>
              <a:t>シンプソン公式で表す</a:t>
            </a:r>
            <a:endParaRPr kumimoji="1" lang="ja-JP" altLang="en-US" dirty="0"/>
          </a:p>
        </p:txBody>
      </p:sp>
      <p:sp>
        <p:nvSpPr>
          <p:cNvPr id="8" name="正方形/長方形 7"/>
          <p:cNvSpPr/>
          <p:nvPr/>
        </p:nvSpPr>
        <p:spPr>
          <a:xfrm>
            <a:off x="4439816" y="3428999"/>
            <a:ext cx="4536504" cy="80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75720" y="44624"/>
            <a:ext cx="8616280" cy="1200329"/>
          </a:xfrm>
          <a:prstGeom prst="rect">
            <a:avLst/>
          </a:prstGeom>
          <a:noFill/>
        </p:spPr>
        <p:txBody>
          <a:bodyPr wrap="square" rtlCol="0">
            <a:spAutoFit/>
          </a:bodyPr>
          <a:lstStyle/>
          <a:p>
            <a:r>
              <a:rPr kumimoji="1" lang="en-US" altLang="ja-JP" dirty="0" smtClean="0"/>
              <a:t>The main issue we can see here has to do with the equality constraints of the final position and heading. Because </a:t>
            </a:r>
            <a:r>
              <a:rPr kumimoji="1" lang="en-US" altLang="ja-JP" dirty="0" smtClean="0">
                <a:solidFill>
                  <a:srgbClr val="FF0000"/>
                </a:solidFill>
              </a:rPr>
              <a:t>equality constraints must be satisfied exactly</a:t>
            </a:r>
            <a:r>
              <a:rPr kumimoji="1" lang="en-US" altLang="ja-JP" dirty="0" smtClean="0"/>
              <a:t>, it is </a:t>
            </a:r>
            <a:r>
              <a:rPr kumimoji="1" lang="en-US" altLang="ja-JP" dirty="0" smtClean="0">
                <a:solidFill>
                  <a:srgbClr val="FF0000"/>
                </a:solidFill>
              </a:rPr>
              <a:t>quite hard for a numerical optimizer to generate a feasible solution</a:t>
            </a:r>
            <a:r>
              <a:rPr kumimoji="1" lang="en-US" altLang="ja-JP" dirty="0" smtClean="0"/>
              <a:t> from an infeasible starting point which is often what is given to the optimizer for an arbitrary problem instance.</a:t>
            </a:r>
            <a:endParaRPr kumimoji="1" lang="ja-JP" altLang="en-US" dirty="0"/>
          </a:p>
        </p:txBody>
      </p:sp>
      <p:sp>
        <p:nvSpPr>
          <p:cNvPr id="10" name="テキスト ボックス 9"/>
          <p:cNvSpPr txBox="1"/>
          <p:nvPr/>
        </p:nvSpPr>
        <p:spPr>
          <a:xfrm>
            <a:off x="9480376" y="4179777"/>
            <a:ext cx="2711624" cy="2585323"/>
          </a:xfrm>
          <a:prstGeom prst="rect">
            <a:avLst/>
          </a:prstGeom>
          <a:noFill/>
        </p:spPr>
        <p:txBody>
          <a:bodyPr wrap="square" rtlCol="0">
            <a:spAutoFit/>
          </a:bodyPr>
          <a:lstStyle/>
          <a:p>
            <a:r>
              <a:rPr kumimoji="1" lang="en-US" altLang="ja-JP" dirty="0" smtClean="0"/>
              <a:t>By heavily penalized, we mean that the </a:t>
            </a:r>
            <a:r>
              <a:rPr kumimoji="1" lang="en-US" altLang="ja-JP" dirty="0" smtClean="0">
                <a:solidFill>
                  <a:srgbClr val="FF0000"/>
                </a:solidFill>
              </a:rPr>
              <a:t>constraint penalty term coefficient </a:t>
            </a:r>
            <a:r>
              <a:rPr kumimoji="1" lang="en-US" altLang="ja-JP" dirty="0" smtClean="0"/>
              <a:t>should be at least </a:t>
            </a:r>
            <a:r>
              <a:rPr kumimoji="1" lang="en-US" altLang="ja-JP" dirty="0" smtClean="0">
                <a:solidFill>
                  <a:srgbClr val="FF0000"/>
                </a:solidFill>
              </a:rPr>
              <a:t>an order of magnitude larger </a:t>
            </a:r>
            <a:r>
              <a:rPr kumimoji="1" lang="en-US" altLang="ja-JP" dirty="0" smtClean="0"/>
              <a:t>than the </a:t>
            </a:r>
            <a:r>
              <a:rPr kumimoji="1" lang="en-US" altLang="ja-JP" dirty="0" smtClean="0">
                <a:solidFill>
                  <a:srgbClr val="FF0000"/>
                </a:solidFill>
              </a:rPr>
              <a:t>general optimization objective</a:t>
            </a:r>
            <a:r>
              <a:rPr kumimoji="1" lang="en-US" altLang="ja-JP" dirty="0" smtClean="0"/>
              <a:t>. General optimization objective</a:t>
            </a:r>
            <a:r>
              <a:rPr kumimoji="1" lang="ja-JP" altLang="en-US" dirty="0" smtClean="0"/>
              <a:t>は</a:t>
            </a:r>
            <a:r>
              <a:rPr kumimoji="1" lang="en-US" altLang="ja-JP" dirty="0" smtClean="0"/>
              <a:t>bending energy</a:t>
            </a:r>
            <a:r>
              <a:rPr kumimoji="1" lang="ja-JP" altLang="en-US" dirty="0" smtClean="0"/>
              <a:t>の値だろう</a:t>
            </a:r>
            <a:endParaRPr kumimoji="1" lang="ja-JP" altLang="en-US" dirty="0"/>
          </a:p>
        </p:txBody>
      </p:sp>
      <p:cxnSp>
        <p:nvCxnSpPr>
          <p:cNvPr id="12" name="直線矢印コネクタ 11"/>
          <p:cNvCxnSpPr/>
          <p:nvPr/>
        </p:nvCxnSpPr>
        <p:spPr>
          <a:xfrm>
            <a:off x="9480376" y="2276872"/>
            <a:ext cx="792088" cy="1953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0" y="4077072"/>
            <a:ext cx="4727848" cy="2031325"/>
          </a:xfrm>
          <a:prstGeom prst="rect">
            <a:avLst/>
          </a:prstGeom>
          <a:noFill/>
        </p:spPr>
        <p:txBody>
          <a:bodyPr wrap="square" rtlCol="0">
            <a:spAutoFit/>
          </a:bodyPr>
          <a:lstStyle/>
          <a:p>
            <a:r>
              <a:rPr kumimoji="1" lang="en-US" altLang="ja-JP" dirty="0" smtClean="0"/>
              <a:t>Although this allows the </a:t>
            </a:r>
            <a:r>
              <a:rPr lang="en-US" altLang="ja-JP" dirty="0" smtClean="0"/>
              <a:t>optimizer to violate the boundary condition equality constraints, the optimizer will be strongly encouraged to converge a solution that is as close as possible to the boundary conditions before the bending energy penalty term will be large enough to influence the optimizer.</a:t>
            </a:r>
            <a:endParaRPr kumimoji="1" lang="ja-JP"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1954066"/>
            <a:ext cx="1584505" cy="467809"/>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r>
              <a:rPr sz="2900" spc="3234" baseline="-20377" dirty="0">
                <a:solidFill>
                  <a:srgbClr val="002060"/>
                </a:solidFill>
                <a:latin typeface="Times New Roman"/>
                <a:cs typeface="Times New Roman"/>
              </a:rPr>
              <a:t> </a:t>
            </a: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3</a:t>
            </a:r>
          </a:p>
        </p:txBody>
      </p:sp>
      <p:sp>
        <p:nvSpPr>
          <p:cNvPr id="5" name="object 5"/>
          <p:cNvSpPr txBox="1"/>
          <p:nvPr/>
        </p:nvSpPr>
        <p:spPr>
          <a:xfrm>
            <a:off x="513892" y="3198031"/>
            <a:ext cx="757024" cy="125605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98" dirty="0">
                <a:solidFill>
                  <a:srgbClr val="002060"/>
                </a:solidFill>
                <a:latin typeface="DHUSNE+Cambria Math"/>
                <a:cs typeface="DHUSNE+Cambria Math"/>
              </a:rPr>
              <a:t>푝</a:t>
            </a:r>
            <a:r>
              <a:rPr sz="2900" baseline="-20377" dirty="0">
                <a:solidFill>
                  <a:srgbClr val="002060"/>
                </a:solidFill>
                <a:latin typeface="VWRKLF+Cambria Math"/>
                <a:cs typeface="VWRKLF+Cambria Math"/>
              </a:rPr>
              <a:t>4</a:t>
            </a:r>
          </a:p>
          <a:p>
            <a:pPr marL="0" marR="0">
              <a:lnSpc>
                <a:spcPts val="2976"/>
              </a:lnSpc>
              <a:spcBef>
                <a:spcPts val="3230"/>
              </a:spcBef>
              <a:spcAft>
                <a:spcPts val="0"/>
              </a:spcAft>
            </a:pPr>
            <a:r>
              <a:rPr sz="2650" dirty="0">
                <a:solidFill>
                  <a:srgbClr val="002060"/>
                </a:solidFill>
                <a:latin typeface="Arial"/>
                <a:cs typeface="Arial"/>
              </a:rPr>
              <a:t>•</a:t>
            </a:r>
          </a:p>
        </p:txBody>
      </p:sp>
      <p:sp>
        <p:nvSpPr>
          <p:cNvPr id="6" name="object 6"/>
          <p:cNvSpPr txBox="1"/>
          <p:nvPr/>
        </p:nvSpPr>
        <p:spPr>
          <a:xfrm>
            <a:off x="8430514" y="3523648"/>
            <a:ext cx="985404" cy="329436"/>
          </a:xfrm>
          <a:prstGeom prst="rect">
            <a:avLst/>
          </a:prstGeom>
        </p:spPr>
        <p:txBody>
          <a:bodyPr vert="horz" wrap="square" lIns="0" tIns="0" rIns="0" bIns="0" rtlCol="0">
            <a:spAutoFit/>
          </a:bodyPr>
          <a:lstStyle/>
          <a:p>
            <a:pPr marL="0" marR="0">
              <a:lnSpc>
                <a:spcPts val="2005"/>
              </a:lnSpc>
              <a:spcBef>
                <a:spcPts val="0"/>
              </a:spcBef>
              <a:spcAft>
                <a:spcPts val="0"/>
              </a:spcAft>
            </a:pPr>
            <a:r>
              <a:rPr sz="2000" dirty="0">
                <a:solidFill>
                  <a:srgbClr val="242852"/>
                </a:solidFill>
                <a:latin typeface="DHUSNE+Cambria Math"/>
                <a:cs typeface="DHUSNE+Cambria Math"/>
              </a:rPr>
              <a:t>푎</a:t>
            </a:r>
            <a:r>
              <a:rPr sz="2200" baseline="-20400" dirty="0">
                <a:solidFill>
                  <a:srgbClr val="242852"/>
                </a:solidFill>
                <a:latin typeface="DHUSNE+Cambria Math"/>
                <a:cs typeface="DHUSNE+Cambria Math"/>
              </a:rPr>
              <a:t>0</a:t>
            </a:r>
            <a:r>
              <a:rPr sz="2200" spc="99" baseline="-20400" dirty="0">
                <a:solidFill>
                  <a:srgbClr val="242852"/>
                </a:solidFill>
                <a:latin typeface="Times New Roman"/>
                <a:cs typeface="Times New Roman"/>
              </a:rPr>
              <a:t> </a:t>
            </a:r>
            <a:r>
              <a:rPr sz="2000" dirty="0">
                <a:solidFill>
                  <a:srgbClr val="242852"/>
                </a:solidFill>
                <a:latin typeface="DHUSNE+Cambria Math"/>
                <a:cs typeface="DHUSNE+Cambria Math"/>
              </a:rPr>
              <a:t>=</a:t>
            </a:r>
            <a:r>
              <a:rPr sz="2000" spc="57" dirty="0">
                <a:solidFill>
                  <a:srgbClr val="242852"/>
                </a:solidFill>
                <a:latin typeface="Times New Roman"/>
                <a:cs typeface="Times New Roman"/>
              </a:rPr>
              <a:t> </a:t>
            </a:r>
            <a:r>
              <a:rPr sz="2000" spc="-58" dirty="0">
                <a:solidFill>
                  <a:srgbClr val="242852"/>
                </a:solidFill>
                <a:latin typeface="DHUSNE+Cambria Math"/>
                <a:cs typeface="DHUSNE+Cambria Math"/>
              </a:rPr>
              <a:t>푝</a:t>
            </a:r>
            <a:r>
              <a:rPr sz="2200" baseline="-20400" dirty="0">
                <a:solidFill>
                  <a:srgbClr val="242852"/>
                </a:solidFill>
                <a:latin typeface="DHUSNE+Cambria Math"/>
                <a:cs typeface="DHUSNE+Cambria Math"/>
              </a:rPr>
              <a:t>0</a:t>
            </a:r>
          </a:p>
        </p:txBody>
      </p:sp>
      <p:sp>
        <p:nvSpPr>
          <p:cNvPr id="13" name="object 13"/>
          <p:cNvSpPr txBox="1"/>
          <p:nvPr/>
        </p:nvSpPr>
        <p:spPr>
          <a:xfrm>
            <a:off x="3985895" y="4486180"/>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p>
        </p:txBody>
      </p:sp>
      <p:sp>
        <p:nvSpPr>
          <p:cNvPr id="15" name="object 15"/>
          <p:cNvSpPr txBox="1"/>
          <p:nvPr/>
        </p:nvSpPr>
        <p:spPr>
          <a:xfrm>
            <a:off x="800404" y="4893088"/>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4000" spc="-74" baseline="27692" dirty="0">
                <a:solidFill>
                  <a:srgbClr val="002060"/>
                </a:solidFill>
                <a:latin typeface="DHUSNE+Cambria Math"/>
                <a:cs typeface="DHUSNE+Cambria Math"/>
              </a:rPr>
              <a:t>푝</a:t>
            </a:r>
            <a:r>
              <a:rPr sz="1950" dirty="0">
                <a:solidFill>
                  <a:srgbClr val="002060"/>
                </a:solidFill>
                <a:latin typeface="DHUSNE+Cambria Math"/>
                <a:cs typeface="DHUSNE+Cambria Math"/>
              </a:rPr>
              <a:t>3</a:t>
            </a:r>
          </a:p>
        </p:txBody>
      </p:sp>
      <p:pic>
        <p:nvPicPr>
          <p:cNvPr id="34" name="図 33"/>
          <p:cNvPicPr>
            <a:picLocks noChangeAspect="1"/>
          </p:cNvPicPr>
          <p:nvPr/>
        </p:nvPicPr>
        <p:blipFill>
          <a:blip r:embed="rId3"/>
          <a:stretch>
            <a:fillRect/>
          </a:stretch>
        </p:blipFill>
        <p:spPr>
          <a:xfrm>
            <a:off x="6312024" y="3853084"/>
            <a:ext cx="4808280" cy="2716366"/>
          </a:xfrm>
          <a:prstGeom prst="rect">
            <a:avLst/>
          </a:prstGeom>
        </p:spPr>
      </p:pic>
      <p:sp>
        <p:nvSpPr>
          <p:cNvPr id="7" name="正方形/長方形 6"/>
          <p:cNvSpPr/>
          <p:nvPr/>
        </p:nvSpPr>
        <p:spPr>
          <a:xfrm>
            <a:off x="1415480" y="1521250"/>
            <a:ext cx="367240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4005064"/>
            <a:ext cx="3583069" cy="2016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015880" y="-27384"/>
            <a:ext cx="2808312" cy="2862322"/>
          </a:xfrm>
          <a:prstGeom prst="rect">
            <a:avLst/>
          </a:prstGeom>
          <a:noFill/>
        </p:spPr>
        <p:txBody>
          <a:bodyPr wrap="square" rtlCol="0">
            <a:spAutoFit/>
          </a:bodyPr>
          <a:lstStyle/>
          <a:p>
            <a:r>
              <a:rPr kumimoji="1" lang="en-US" altLang="ja-JP" dirty="0" smtClean="0"/>
              <a:t>While there is more intuition to using the cubic spiral coefficients in our objective function, we can actually </a:t>
            </a:r>
            <a:r>
              <a:rPr kumimoji="1" lang="en-US" altLang="ja-JP" dirty="0" smtClean="0">
                <a:solidFill>
                  <a:srgbClr val="FF0000"/>
                </a:solidFill>
              </a:rPr>
              <a:t>reduce the number of parameters we are searching over </a:t>
            </a:r>
            <a:r>
              <a:rPr kumimoji="1" lang="en-US" altLang="ja-JP" dirty="0" smtClean="0"/>
              <a:t>by taking the final curvature boundary constraint into consideration.</a:t>
            </a:r>
            <a:endParaRPr kumimoji="1" lang="ja-JP" altLang="en-US" dirty="0"/>
          </a:p>
        </p:txBody>
      </p:sp>
      <mc:AlternateContent xmlns:mc="http://schemas.openxmlformats.org/markup-compatibility/2006">
        <mc:Choice xmlns:a14="http://schemas.microsoft.com/office/drawing/2010/main" Requires="a14">
          <p:sp>
            <p:nvSpPr>
              <p:cNvPr id="10" name="テキスト ボックス 9"/>
              <p:cNvSpPr txBox="1"/>
              <p:nvPr/>
            </p:nvSpPr>
            <p:spPr>
              <a:xfrm>
                <a:off x="9048328" y="1556792"/>
                <a:ext cx="3143672" cy="2053575"/>
              </a:xfrm>
              <a:prstGeom prst="rect">
                <a:avLst/>
              </a:prstGeom>
              <a:noFill/>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𝑝</m:t>
                    </m:r>
                    <m:r>
                      <a:rPr lang="ja-JP" altLang="en-US" i="1">
                        <a:latin typeface="Cambria Math" panose="02040503050406030204" pitchFamily="18" charset="0"/>
                      </a:rPr>
                      <m:t>は</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𝜅</m:t>
                        </m:r>
                      </m:e>
                      <m:sub>
                        <m:r>
                          <a:rPr lang="en-US" altLang="ja-JP" b="0" i="1" smtClean="0">
                            <a:latin typeface="Cambria Math" panose="02040503050406030204" pitchFamily="18" charset="0"/>
                          </a:rPr>
                          <m:t>𝑚𝑎𝑥</m:t>
                        </m:r>
                      </m:sub>
                    </m:sSub>
                  </m:oMath>
                </a14:m>
                <a:r>
                  <a:rPr kumimoji="1" lang="ja-JP" altLang="en-US" dirty="0" smtClean="0"/>
                  <a:t>に制限されるので、探索スペースが小さくなると思うが。先生の意味は違う。先生の意味は変換後の変数は３つ（</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4</m:t>
                        </m:r>
                      </m:sub>
                    </m:sSub>
                  </m:oMath>
                </a14:m>
                <a:r>
                  <a:rPr kumimoji="1" lang="ja-JP" altLang="en-US" dirty="0" smtClean="0"/>
                  <a:t>）しかなくて、元々の式だと、変数は</a:t>
                </a:r>
                <a:r>
                  <a:rPr kumimoji="1" lang="en-US" altLang="ja-JP" dirty="0" smtClean="0"/>
                  <a:t>5</a:t>
                </a:r>
                <a:r>
                  <a:rPr kumimoji="1" lang="ja-JP" altLang="en-US" dirty="0" smtClean="0"/>
                  <a:t>次元（</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𝑓</m:t>
                        </m:r>
                      </m:sub>
                    </m:sSub>
                  </m:oMath>
                </a14:m>
                <a:r>
                  <a:rPr kumimoji="1" lang="ja-JP" altLang="en-US" dirty="0" smtClean="0"/>
                  <a:t>）。</a:t>
                </a:r>
                <a:endParaRPr kumimoji="1" lang="ja-JP" altLang="en-US"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9048328" y="1556792"/>
                <a:ext cx="3143672" cy="2053575"/>
              </a:xfrm>
              <a:prstGeom prst="rect">
                <a:avLst/>
              </a:prstGeom>
              <a:blipFill>
                <a:blip r:embed="rId4"/>
                <a:stretch>
                  <a:fillRect l="-1550" t="-2077" r="-1744" b="-1780"/>
                </a:stretch>
              </a:blipFill>
            </p:spPr>
            <p:txBody>
              <a:bodyPr/>
              <a:lstStyle/>
              <a:p>
                <a:r>
                  <a:rPr lang="ja-JP"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2167382" y="3647726"/>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p>
        </p:txBody>
      </p:sp>
      <p:sp>
        <p:nvSpPr>
          <p:cNvPr id="5" name="object 5"/>
          <p:cNvSpPr txBox="1"/>
          <p:nvPr/>
        </p:nvSpPr>
        <p:spPr>
          <a:xfrm>
            <a:off x="3257422" y="3647726"/>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3</a:t>
            </a:r>
          </a:p>
        </p:txBody>
      </p:sp>
      <p:pic>
        <p:nvPicPr>
          <p:cNvPr id="17" name="図 16"/>
          <p:cNvPicPr>
            <a:picLocks noChangeAspect="1"/>
          </p:cNvPicPr>
          <p:nvPr/>
        </p:nvPicPr>
        <p:blipFill>
          <a:blip r:embed="rId3"/>
          <a:stretch>
            <a:fillRect/>
          </a:stretch>
        </p:blipFill>
        <p:spPr>
          <a:xfrm>
            <a:off x="784846" y="4371956"/>
            <a:ext cx="10688581" cy="17281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198031"/>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5" name="正方形/長方形 4"/>
          <p:cNvSpPr/>
          <p:nvPr/>
        </p:nvSpPr>
        <p:spPr>
          <a:xfrm>
            <a:off x="784739" y="3198031"/>
            <a:ext cx="7759533" cy="446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007768" y="3645024"/>
            <a:ext cx="4536504" cy="401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4046922"/>
            <a:ext cx="4807205" cy="390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04036" y="1522398"/>
            <a:ext cx="8488446" cy="560617"/>
          </a:xfrm>
          <a:prstGeom prst="rect">
            <a:avLst/>
          </a:prstGeom>
        </p:spPr>
        <p:txBody>
          <a:bodyPr vert="horz" wrap="square" lIns="0" tIns="0" rIns="0" bIns="0" rtlCol="0">
            <a:spAutoFit/>
          </a:bodyPr>
          <a:lstStyle/>
          <a:p>
            <a:pPr marL="0" marR="0">
              <a:lnSpc>
                <a:spcPts val="1930"/>
              </a:lnSpc>
              <a:spcBef>
                <a:spcPts val="0"/>
              </a:spcBef>
              <a:spcAft>
                <a:spcPts val="0"/>
              </a:spcAft>
            </a:pPr>
            <a:r>
              <a:rPr sz="1700" dirty="0">
                <a:solidFill>
                  <a:srgbClr val="000000"/>
                </a:solidFill>
                <a:latin typeface="Courier New"/>
                <a:cs typeface="Courier New"/>
              </a:rPr>
              <a:t>result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dirty="0">
                <a:solidFill>
                  <a:srgbClr val="000000"/>
                </a:solidFill>
                <a:latin typeface="Courier New"/>
                <a:cs typeface="Courier New"/>
              </a:rPr>
              <a:t>sp</a:t>
            </a:r>
            <a:r>
              <a:rPr sz="1700" b="1" dirty="0">
                <a:solidFill>
                  <a:srgbClr val="000080"/>
                </a:solidFill>
                <a:latin typeface="Courier New"/>
                <a:cs typeface="Courier New"/>
              </a:rPr>
              <a:t>.</a:t>
            </a:r>
            <a:r>
              <a:rPr sz="1700" dirty="0">
                <a:solidFill>
                  <a:srgbClr val="000000"/>
                </a:solidFill>
                <a:latin typeface="Courier New"/>
                <a:cs typeface="Courier New"/>
              </a:rPr>
              <a:t>minimize</a:t>
            </a:r>
            <a:r>
              <a:rPr sz="1700" b="1" dirty="0">
                <a:solidFill>
                  <a:srgbClr val="000080"/>
                </a:solidFill>
                <a:latin typeface="Courier New"/>
                <a:cs typeface="Courier New"/>
              </a:rPr>
              <a:t>(</a:t>
            </a:r>
            <a:r>
              <a:rPr sz="1700" dirty="0">
                <a:solidFill>
                  <a:srgbClr val="000000"/>
                </a:solidFill>
                <a:latin typeface="Courier New"/>
                <a:cs typeface="Courier New"/>
              </a:rPr>
              <a:t>objective_function</a:t>
            </a:r>
            <a:r>
              <a:rPr sz="1700" b="1" dirty="0">
                <a:solidFill>
                  <a:srgbClr val="000080"/>
                </a:solidFill>
                <a:latin typeface="Courier New"/>
                <a:cs typeface="Courier New"/>
              </a:rPr>
              <a:t>,</a:t>
            </a:r>
            <a:r>
              <a:rPr sz="1700" b="1" spc="619" dirty="0">
                <a:solidFill>
                  <a:srgbClr val="000080"/>
                </a:solidFill>
                <a:latin typeface="Times New Roman"/>
                <a:cs typeface="Times New Roman"/>
              </a:rPr>
              <a:t> </a:t>
            </a:r>
            <a:r>
              <a:rPr sz="1700" dirty="0">
                <a:solidFill>
                  <a:srgbClr val="000000"/>
                </a:solidFill>
                <a:latin typeface="Courier New"/>
                <a:cs typeface="Courier New"/>
              </a:rPr>
              <a:t>x_0</a:t>
            </a:r>
            <a:r>
              <a:rPr sz="1700" b="1" dirty="0">
                <a:solidFill>
                  <a:srgbClr val="000080"/>
                </a:solidFill>
                <a:latin typeface="Courier New"/>
                <a:cs typeface="Courier New"/>
              </a:rPr>
              <a:t>,</a:t>
            </a:r>
            <a:r>
              <a:rPr sz="1700" b="1" spc="594" dirty="0">
                <a:solidFill>
                  <a:srgbClr val="000080"/>
                </a:solidFill>
                <a:latin typeface="Times New Roman"/>
                <a:cs typeface="Times New Roman"/>
              </a:rPr>
              <a:t> </a:t>
            </a:r>
            <a:r>
              <a:rPr sz="1700" dirty="0">
                <a:solidFill>
                  <a:srgbClr val="000000"/>
                </a:solidFill>
                <a:latin typeface="Courier New"/>
                <a:cs typeface="Courier New"/>
              </a:rPr>
              <a:t>method</a:t>
            </a:r>
            <a:r>
              <a:rPr sz="1700" b="1" dirty="0">
                <a:solidFill>
                  <a:srgbClr val="000080"/>
                </a:solidFill>
                <a:latin typeface="Courier New"/>
                <a:cs typeface="Courier New"/>
              </a:rPr>
              <a:t>=</a:t>
            </a:r>
            <a:r>
              <a:rPr sz="1700" dirty="0">
                <a:solidFill>
                  <a:srgbClr val="808080"/>
                </a:solidFill>
                <a:latin typeface="Courier New"/>
                <a:cs typeface="Courier New"/>
              </a:rPr>
              <a:t>'L-BFGS-B'</a:t>
            </a:r>
            <a:r>
              <a:rPr sz="1700" b="1" dirty="0">
                <a:solidFill>
                  <a:srgbClr val="000080"/>
                </a:solidFill>
                <a:latin typeface="Courier New"/>
                <a:cs typeface="Courier New"/>
              </a:rPr>
              <a:t>,</a:t>
            </a:r>
          </a:p>
          <a:p>
            <a:pPr marL="2353386" marR="0">
              <a:lnSpc>
                <a:spcPts val="1930"/>
              </a:lnSpc>
              <a:spcBef>
                <a:spcPts val="253"/>
              </a:spcBef>
              <a:spcAft>
                <a:spcPts val="0"/>
              </a:spcAft>
            </a:pPr>
            <a:r>
              <a:rPr sz="1700" dirty="0">
                <a:solidFill>
                  <a:srgbClr val="000000"/>
                </a:solidFill>
                <a:latin typeface="Courier New"/>
                <a:cs typeface="Courier New"/>
              </a:rPr>
              <a:t>jac</a:t>
            </a:r>
            <a:r>
              <a:rPr sz="1700" b="1" dirty="0">
                <a:solidFill>
                  <a:srgbClr val="000080"/>
                </a:solidFill>
                <a:latin typeface="Courier New"/>
                <a:cs typeface="Courier New"/>
              </a:rPr>
              <a:t>=</a:t>
            </a:r>
            <a:r>
              <a:rPr sz="1700" dirty="0">
                <a:solidFill>
                  <a:srgbClr val="000000"/>
                </a:solidFill>
                <a:latin typeface="Courier New"/>
                <a:cs typeface="Courier New"/>
              </a:rPr>
              <a:t>objective_jacobian</a:t>
            </a:r>
            <a:r>
              <a:rPr sz="1700" b="1" dirty="0">
                <a:solidFill>
                  <a:srgbClr val="000080"/>
                </a:solidFill>
                <a:latin typeface="Courier New"/>
                <a:cs typeface="Courier New"/>
              </a:rPr>
              <a:t>,</a:t>
            </a:r>
            <a:r>
              <a:rPr sz="1700" b="1" spc="594" dirty="0">
                <a:solidFill>
                  <a:srgbClr val="000080"/>
                </a:solidFill>
                <a:latin typeface="Times New Roman"/>
                <a:cs typeface="Times New Roman"/>
              </a:rPr>
              <a:t> </a:t>
            </a:r>
            <a:r>
              <a:rPr sz="1700" dirty="0">
                <a:solidFill>
                  <a:srgbClr val="000000"/>
                </a:solidFill>
                <a:latin typeface="Courier New"/>
                <a:cs typeface="Courier New"/>
              </a:rPr>
              <a:t>bounds</a:t>
            </a:r>
            <a:r>
              <a:rPr sz="1700" b="1" dirty="0">
                <a:solidFill>
                  <a:srgbClr val="000080"/>
                </a:solidFill>
                <a:latin typeface="Courier New"/>
                <a:cs typeface="Courier New"/>
              </a:rPr>
              <a:t>=</a:t>
            </a:r>
            <a:r>
              <a:rPr sz="1700" dirty="0">
                <a:solidFill>
                  <a:srgbClr val="000000"/>
                </a:solidFill>
                <a:latin typeface="Courier New"/>
                <a:cs typeface="Courier New"/>
              </a:rPr>
              <a:t>bounds</a:t>
            </a:r>
            <a:r>
              <a:rPr sz="1700" b="1" dirty="0">
                <a:solidFill>
                  <a:srgbClr val="000080"/>
                </a:solidFill>
                <a:latin typeface="Courier New"/>
                <a:cs typeface="Courier New"/>
              </a:rPr>
              <a:t>,</a:t>
            </a:r>
          </a:p>
        </p:txBody>
      </p:sp>
      <p:sp>
        <p:nvSpPr>
          <p:cNvPr id="4" name="object 4"/>
          <p:cNvSpPr txBox="1"/>
          <p:nvPr/>
        </p:nvSpPr>
        <p:spPr>
          <a:xfrm>
            <a:off x="3257422" y="2080182"/>
            <a:ext cx="3277180"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dirty="0">
                <a:solidFill>
                  <a:srgbClr val="000000"/>
                </a:solidFill>
                <a:latin typeface="Courier New"/>
                <a:cs typeface="Courier New"/>
              </a:rPr>
              <a:t>options</a:t>
            </a:r>
            <a:r>
              <a:rPr sz="1700" b="1" dirty="0">
                <a:solidFill>
                  <a:srgbClr val="000080"/>
                </a:solidFill>
                <a:latin typeface="Courier New"/>
                <a:cs typeface="Courier New"/>
              </a:rPr>
              <a:t>={</a:t>
            </a:r>
            <a:r>
              <a:rPr sz="1700" dirty="0">
                <a:solidFill>
                  <a:srgbClr val="808080"/>
                </a:solidFill>
                <a:latin typeface="Courier New"/>
                <a:cs typeface="Courier New"/>
              </a:rPr>
              <a:t>'disp'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b="1" dirty="0">
                <a:solidFill>
                  <a:srgbClr val="0000FF"/>
                </a:solidFill>
                <a:latin typeface="Courier New"/>
                <a:cs typeface="Courier New"/>
              </a:rPr>
              <a:t>True</a:t>
            </a:r>
            <a:r>
              <a:rPr sz="1700" b="1" dirty="0">
                <a:solidFill>
                  <a:srgbClr val="000080"/>
                </a:solidFill>
                <a:latin typeface="Courier New"/>
                <a:cs typeface="Courier New"/>
              </a:rPr>
              <a:t>})</a:t>
            </a:r>
          </a:p>
        </p:txBody>
      </p:sp>
      <p:sp>
        <p:nvSpPr>
          <p:cNvPr id="5" name="object 5"/>
          <p:cNvSpPr txBox="1"/>
          <p:nvPr/>
        </p:nvSpPr>
        <p:spPr>
          <a:xfrm>
            <a:off x="513892" y="2810935"/>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986332" y="3257135"/>
            <a:ext cx="315189" cy="1560282"/>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7196"/>
              </a:spcBef>
              <a:spcAft>
                <a:spcPts val="0"/>
              </a:spcAft>
            </a:pPr>
            <a:r>
              <a:rPr sz="2150" dirty="0">
                <a:solidFill>
                  <a:srgbClr val="002060"/>
                </a:solidFill>
                <a:latin typeface="Courier New"/>
                <a:cs typeface="Courier New"/>
              </a:rPr>
              <a:t>o</a:t>
            </a:r>
          </a:p>
        </p:txBody>
      </p:sp>
      <p:sp>
        <p:nvSpPr>
          <p:cNvPr id="7" name="object 7"/>
          <p:cNvSpPr txBox="1"/>
          <p:nvPr/>
        </p:nvSpPr>
        <p:spPr>
          <a:xfrm>
            <a:off x="513892" y="3592747"/>
            <a:ext cx="270847" cy="84914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3"/>
              </a:spcBef>
              <a:spcAft>
                <a:spcPts val="0"/>
              </a:spcAft>
            </a:pPr>
            <a:r>
              <a:rPr sz="2650" dirty="0">
                <a:solidFill>
                  <a:srgbClr val="002060"/>
                </a:solidFill>
                <a:latin typeface="Arial"/>
                <a:cs typeface="Arial"/>
              </a:rPr>
              <a:t>•</a:t>
            </a:r>
          </a:p>
        </p:txBody>
      </p:sp>
      <p:sp>
        <p:nvSpPr>
          <p:cNvPr id="8" name="object 8"/>
          <p:cNvSpPr txBox="1"/>
          <p:nvPr/>
        </p:nvSpPr>
        <p:spPr>
          <a:xfrm>
            <a:off x="513892" y="4807629"/>
            <a:ext cx="758548" cy="46781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18" dirty="0">
                <a:solidFill>
                  <a:srgbClr val="002060"/>
                </a:solidFill>
                <a:latin typeface="PUKJUV+Cambria Math"/>
                <a:cs typeface="PUKJUV+Cambria Math"/>
              </a:rPr>
              <a:t>푥</a:t>
            </a:r>
            <a:r>
              <a:rPr sz="2900" baseline="-20377" dirty="0">
                <a:solidFill>
                  <a:srgbClr val="002060"/>
                </a:solidFill>
                <a:latin typeface="PUKJUV+Cambria Math"/>
                <a:cs typeface="PUKJUV+Cambria Math"/>
              </a:rPr>
              <a:t>0</a:t>
            </a:r>
          </a:p>
        </p:txBody>
      </p:sp>
      <p:sp>
        <p:nvSpPr>
          <p:cNvPr id="9" name="正方形/長方形 8"/>
          <p:cNvSpPr/>
          <p:nvPr/>
        </p:nvSpPr>
        <p:spPr>
          <a:xfrm>
            <a:off x="6816080" y="1522398"/>
            <a:ext cx="2304256" cy="250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84739" y="3592747"/>
            <a:ext cx="2358933" cy="4123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772972" y="3609135"/>
            <a:ext cx="4321196" cy="560618"/>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def</a:t>
            </a:r>
            <a:r>
              <a:rPr sz="1700" b="1" spc="598" dirty="0">
                <a:solidFill>
                  <a:srgbClr val="0000FF"/>
                </a:solidFill>
                <a:latin typeface="Times New Roman"/>
                <a:cs typeface="Times New Roman"/>
              </a:rPr>
              <a:t> </a:t>
            </a:r>
            <a:r>
              <a:rPr sz="1700" dirty="0">
                <a:solidFill>
                  <a:srgbClr val="FF00FF"/>
                </a:solidFill>
                <a:latin typeface="Courier New"/>
                <a:cs typeface="Courier New"/>
              </a:rPr>
              <a:t>objective_function</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p>
          <a:p>
            <a:pPr marL="521157" marR="0">
              <a:lnSpc>
                <a:spcPts val="1930"/>
              </a:lnSpc>
              <a:spcBef>
                <a:spcPts val="253"/>
              </a:spcBef>
              <a:spcAft>
                <a:spcPts val="0"/>
              </a:spcAft>
            </a:pPr>
            <a:r>
              <a:rPr sz="1700" b="1" dirty="0">
                <a:solidFill>
                  <a:srgbClr val="0000FF"/>
                </a:solidFill>
                <a:latin typeface="Courier New"/>
                <a:cs typeface="Courier New"/>
              </a:rPr>
              <a:t>return</a:t>
            </a:r>
            <a:r>
              <a:rPr sz="1700" b="1" spc="594" dirty="0">
                <a:solidFill>
                  <a:srgbClr val="0000FF"/>
                </a:solidFill>
                <a:latin typeface="Times New Roman"/>
                <a:cs typeface="Times New Roman"/>
              </a:rPr>
              <a:t> </a:t>
            </a:r>
            <a:r>
              <a:rPr sz="1700" spc="11" dirty="0">
                <a:solidFill>
                  <a:srgbClr val="000000"/>
                </a:solidFill>
                <a:latin typeface="Courier New"/>
                <a:cs typeface="Courier New"/>
              </a:rPr>
              <a:t>x</a:t>
            </a:r>
            <a:r>
              <a:rPr sz="1700" b="1" dirty="0">
                <a:solidFill>
                  <a:srgbClr val="000080"/>
                </a:solidFill>
                <a:latin typeface="Courier New"/>
                <a:cs typeface="Courier New"/>
              </a:rPr>
              <a:t>[</a:t>
            </a:r>
            <a:r>
              <a:rPr sz="1700" dirty="0">
                <a:solidFill>
                  <a:srgbClr val="FF0000"/>
                </a:solidFill>
                <a:latin typeface="Courier New"/>
                <a:cs typeface="Courier New"/>
              </a:rPr>
              <a:t>0</a:t>
            </a:r>
            <a:r>
              <a:rPr sz="1700" b="1" dirty="0">
                <a:solidFill>
                  <a:srgbClr val="000080"/>
                </a:solidFill>
                <a:latin typeface="Courier New"/>
                <a:cs typeface="Courier New"/>
              </a:rPr>
              <a:t>]**</a:t>
            </a:r>
            <a:r>
              <a:rPr sz="1700" dirty="0">
                <a:solidFill>
                  <a:srgbClr val="FF0000"/>
                </a:solidFill>
                <a:latin typeface="Courier New"/>
                <a:cs typeface="Courier New"/>
              </a:rPr>
              <a:t>2</a:t>
            </a:r>
            <a:r>
              <a:rPr sz="1700" spc="11" dirty="0">
                <a:solidFill>
                  <a:srgbClr val="FF0000"/>
                </a:solidFill>
                <a:latin typeface="Courier New"/>
                <a:cs typeface="Courier New"/>
              </a:rPr>
              <a: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dirty="0">
                <a:solidFill>
                  <a:srgbClr val="FF0000"/>
                </a:solidFill>
                <a:latin typeface="Courier New"/>
                <a:cs typeface="Courier New"/>
              </a:rPr>
              <a:t>4</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r>
              <a:rPr sz="1700" spc="11" dirty="0">
                <a:solidFill>
                  <a:srgbClr val="FF0000"/>
                </a:solidFill>
                <a:latin typeface="Courier New"/>
                <a:cs typeface="Courier New"/>
              </a:rPr>
              <a:t>0</a:t>
            </a:r>
            <a:r>
              <a:rPr sz="1700" b="1" dirty="0">
                <a:solidFill>
                  <a:srgbClr val="000080"/>
                </a:solidFill>
                <a:latin typeface="Courier New"/>
                <a:cs typeface="Courier New"/>
              </a:rPr>
              <a:t>]*</a:t>
            </a:r>
            <a:r>
              <a:rPr sz="1700" dirty="0">
                <a:solidFill>
                  <a:srgbClr val="000000"/>
                </a:solidFill>
                <a:latin typeface="Courier New"/>
                <a:cs typeface="Courier New"/>
              </a:rPr>
              <a:t>x</a:t>
            </a:r>
            <a:r>
              <a:rPr sz="1700" b="1" spc="11" dirty="0">
                <a:solidFill>
                  <a:srgbClr val="000080"/>
                </a:solidFill>
                <a:latin typeface="Courier New"/>
                <a:cs typeface="Courier New"/>
              </a:rPr>
              <a:t>[</a:t>
            </a:r>
            <a:r>
              <a:rPr sz="1700" spc="11" dirty="0">
                <a:solidFill>
                  <a:srgbClr val="FF0000"/>
                </a:solidFill>
                <a:latin typeface="Courier New"/>
                <a:cs typeface="Courier New"/>
              </a:rPr>
              <a:t>1</a:t>
            </a:r>
            <a:r>
              <a:rPr sz="1700" b="1" dirty="0">
                <a:solidFill>
                  <a:srgbClr val="000080"/>
                </a:solidFill>
                <a:latin typeface="Courier New"/>
                <a:cs typeface="Courier New"/>
              </a:rPr>
              <a:t>]</a:t>
            </a:r>
          </a:p>
        </p:txBody>
      </p:sp>
      <p:sp>
        <p:nvSpPr>
          <p:cNvPr id="5" name="object 5"/>
          <p:cNvSpPr txBox="1"/>
          <p:nvPr/>
        </p:nvSpPr>
        <p:spPr>
          <a:xfrm>
            <a:off x="772972" y="4439968"/>
            <a:ext cx="3537860"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def</a:t>
            </a:r>
            <a:r>
              <a:rPr sz="1700" b="1" spc="598" dirty="0">
                <a:solidFill>
                  <a:srgbClr val="0000FF"/>
                </a:solidFill>
                <a:latin typeface="Times New Roman"/>
                <a:cs typeface="Times New Roman"/>
              </a:rPr>
              <a:t> </a:t>
            </a:r>
            <a:r>
              <a:rPr sz="1700" dirty="0">
                <a:solidFill>
                  <a:srgbClr val="FF00FF"/>
                </a:solidFill>
                <a:latin typeface="Courier New"/>
                <a:cs typeface="Courier New"/>
              </a:rPr>
              <a:t>objective_jacobian</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p>
        </p:txBody>
      </p:sp>
      <p:sp>
        <p:nvSpPr>
          <p:cNvPr id="6" name="object 6"/>
          <p:cNvSpPr txBox="1"/>
          <p:nvPr/>
        </p:nvSpPr>
        <p:spPr>
          <a:xfrm>
            <a:off x="1294130" y="4731053"/>
            <a:ext cx="5622731"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return</a:t>
            </a:r>
            <a:r>
              <a:rPr sz="1700" b="1" spc="594" dirty="0">
                <a:solidFill>
                  <a:srgbClr val="0000FF"/>
                </a:solidFill>
                <a:latin typeface="Times New Roman"/>
                <a:cs typeface="Times New Roman"/>
              </a:rPr>
              <a:t> </a:t>
            </a:r>
            <a:r>
              <a:rPr sz="1700" dirty="0">
                <a:solidFill>
                  <a:srgbClr val="000000"/>
                </a:solidFill>
                <a:latin typeface="Courier New"/>
                <a:cs typeface="Courier New"/>
              </a:rPr>
              <a:t>np</a:t>
            </a:r>
            <a:r>
              <a:rPr sz="1700" b="1" dirty="0">
                <a:solidFill>
                  <a:srgbClr val="000080"/>
                </a:solidFill>
                <a:latin typeface="Courier New"/>
                <a:cs typeface="Courier New"/>
              </a:rPr>
              <a:t>.</a:t>
            </a:r>
            <a:r>
              <a:rPr sz="1700" dirty="0">
                <a:solidFill>
                  <a:srgbClr val="000000"/>
                </a:solidFill>
                <a:latin typeface="Courier New"/>
                <a:cs typeface="Courier New"/>
              </a:rPr>
              <a:t>array</a:t>
            </a:r>
            <a:r>
              <a:rPr sz="1700" b="1" dirty="0">
                <a:solidFill>
                  <a:srgbClr val="000080"/>
                </a:solidFill>
                <a:latin typeface="Courier New"/>
                <a:cs typeface="Courier New"/>
              </a:rPr>
              <a:t>([</a:t>
            </a:r>
            <a:r>
              <a:rPr sz="1700" dirty="0">
                <a:solidFill>
                  <a:srgbClr val="FF0000"/>
                </a:solidFill>
                <a:latin typeface="Courier New"/>
                <a:cs typeface="Courier New"/>
              </a:rPr>
              <a:t>2</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r>
              <a:rPr sz="1700" spc="11" dirty="0">
                <a:solidFill>
                  <a:srgbClr val="FF0000"/>
                </a:solidFill>
                <a:latin typeface="Courier New"/>
                <a:cs typeface="Courier New"/>
              </a:rPr>
              <a:t>0</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spc="11" dirty="0">
                <a:solidFill>
                  <a:srgbClr val="FF0000"/>
                </a:solidFill>
                <a:latin typeface="Courier New"/>
                <a:cs typeface="Courier New"/>
              </a:rPr>
              <a:t>4</a:t>
            </a:r>
            <a:r>
              <a:rPr sz="1700" b="1" dirty="0">
                <a:solidFill>
                  <a:srgbClr val="000080"/>
                </a:solidFill>
                <a:latin typeface="Courier New"/>
                <a:cs typeface="Courier New"/>
              </a:rPr>
              <a:t>*</a:t>
            </a:r>
            <a:r>
              <a:rPr sz="1700" dirty="0">
                <a:solidFill>
                  <a:srgbClr val="000000"/>
                </a:solidFill>
                <a:latin typeface="Courier New"/>
                <a:cs typeface="Courier New"/>
              </a:rPr>
              <a:t>x</a:t>
            </a:r>
            <a:r>
              <a:rPr sz="1700" b="1" spc="11" dirty="0">
                <a:solidFill>
                  <a:srgbClr val="000080"/>
                </a:solidFill>
                <a:latin typeface="Courier New"/>
                <a:cs typeface="Courier New"/>
              </a:rPr>
              <a:t>[</a:t>
            </a:r>
            <a:r>
              <a:rPr sz="1700" dirty="0">
                <a:solidFill>
                  <a:srgbClr val="FF0000"/>
                </a:solidFill>
                <a:latin typeface="Courier New"/>
                <a:cs typeface="Courier New"/>
              </a:rPr>
              <a:t>1</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spc="11" dirty="0">
                <a:solidFill>
                  <a:srgbClr val="FF0000"/>
                </a:solidFill>
                <a:latin typeface="Courier New"/>
                <a:cs typeface="Courier New"/>
              </a:rPr>
              <a:t>4</a:t>
            </a:r>
            <a:r>
              <a:rPr sz="1700" b="1" dirty="0">
                <a:solidFill>
                  <a:srgbClr val="000080"/>
                </a:solidFill>
                <a:latin typeface="Courier New"/>
                <a:cs typeface="Courier New"/>
              </a:rPr>
              <a:t>*</a:t>
            </a:r>
            <a:r>
              <a:rPr sz="1700" spc="11" dirty="0">
                <a:solidFill>
                  <a:srgbClr val="000000"/>
                </a:solidFill>
                <a:latin typeface="Courier New"/>
                <a:cs typeface="Courier New"/>
              </a:rPr>
              <a:t>x</a:t>
            </a:r>
            <a:r>
              <a:rPr sz="1700" b="1" spc="11" dirty="0">
                <a:solidFill>
                  <a:srgbClr val="000080"/>
                </a:solidFill>
                <a:latin typeface="Courier New"/>
                <a:cs typeface="Courier New"/>
              </a:rPr>
              <a:t>[</a:t>
            </a:r>
            <a:r>
              <a:rPr sz="1700" dirty="0">
                <a:solidFill>
                  <a:srgbClr val="FF0000"/>
                </a:solidFill>
                <a:latin typeface="Courier New"/>
                <a:cs typeface="Courier New"/>
              </a:rPr>
              <a:t>0</a:t>
            </a:r>
            <a:r>
              <a:rPr sz="1700" b="1" dirty="0">
                <a:solidFill>
                  <a:srgbClr val="000080"/>
                </a:solidFill>
                <a:latin typeface="Courier New"/>
                <a:cs typeface="Courier New"/>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79652" y="1510702"/>
            <a:ext cx="7971201" cy="743199"/>
          </a:xfrm>
          <a:prstGeom prst="rect">
            <a:avLst/>
          </a:prstGeom>
        </p:spPr>
        <p:txBody>
          <a:bodyPr vert="horz" wrap="square" lIns="0" tIns="0" rIns="0" bIns="0" rtlCol="0">
            <a:spAutoFit/>
          </a:bodyPr>
          <a:lstStyle/>
          <a:p>
            <a:pPr marL="0" marR="0">
              <a:lnSpc>
                <a:spcPts val="1807"/>
              </a:lnSpc>
              <a:spcBef>
                <a:spcPts val="0"/>
              </a:spcBef>
              <a:spcAft>
                <a:spcPts val="0"/>
              </a:spcAft>
            </a:pPr>
            <a:r>
              <a:rPr sz="1600" dirty="0">
                <a:solidFill>
                  <a:srgbClr val="000000"/>
                </a:solidFill>
                <a:latin typeface="Courier New"/>
                <a:cs typeface="Courier New"/>
              </a:rPr>
              <a:t>result </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sp</a:t>
            </a:r>
            <a:r>
              <a:rPr sz="1600" b="1" dirty="0">
                <a:solidFill>
                  <a:srgbClr val="000080"/>
                </a:solidFill>
                <a:latin typeface="Courier New"/>
                <a:cs typeface="Courier New"/>
              </a:rPr>
              <a:t>.</a:t>
            </a:r>
            <a:r>
              <a:rPr sz="1600" dirty="0">
                <a:solidFill>
                  <a:srgbClr val="000000"/>
                </a:solidFill>
                <a:latin typeface="Courier New"/>
                <a:cs typeface="Courier New"/>
              </a:rPr>
              <a:t>minimize</a:t>
            </a:r>
            <a:r>
              <a:rPr sz="1600" b="1" spc="11" dirty="0">
                <a:solidFill>
                  <a:srgbClr val="000080"/>
                </a:solidFill>
                <a:latin typeface="Courier New"/>
                <a:cs typeface="Courier New"/>
              </a:rPr>
              <a:t>(</a:t>
            </a:r>
            <a:r>
              <a:rPr sz="1600" dirty="0">
                <a:solidFill>
                  <a:srgbClr val="000000"/>
                </a:solidFill>
                <a:latin typeface="Courier New"/>
                <a:cs typeface="Courier New"/>
              </a:rPr>
              <a:t>objective_function</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x_0</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method</a:t>
            </a:r>
            <a:r>
              <a:rPr sz="1600" b="1" dirty="0">
                <a:solidFill>
                  <a:srgbClr val="000080"/>
                </a:solidFill>
                <a:latin typeface="Courier New"/>
                <a:cs typeface="Courier New"/>
              </a:rPr>
              <a:t>=</a:t>
            </a:r>
            <a:r>
              <a:rPr sz="1600" dirty="0">
                <a:solidFill>
                  <a:srgbClr val="808080"/>
                </a:solidFill>
                <a:latin typeface="Courier New"/>
                <a:cs typeface="Courier New"/>
              </a:rPr>
              <a:t>'L-BFGS-B'</a:t>
            </a:r>
            <a:r>
              <a:rPr sz="1600" b="1" dirty="0">
                <a:solidFill>
                  <a:srgbClr val="000080"/>
                </a:solidFill>
                <a:latin typeface="Courier New"/>
                <a:cs typeface="Courier New"/>
              </a:rPr>
              <a:t>,</a:t>
            </a:r>
          </a:p>
          <a:p>
            <a:pPr marL="2377769" marR="0">
              <a:lnSpc>
                <a:spcPts val="1807"/>
              </a:lnSpc>
              <a:spcBef>
                <a:spcPts val="52"/>
              </a:spcBef>
              <a:spcAft>
                <a:spcPts val="0"/>
              </a:spcAft>
            </a:pPr>
            <a:r>
              <a:rPr sz="1600" dirty="0">
                <a:solidFill>
                  <a:srgbClr val="000000"/>
                </a:solidFill>
                <a:latin typeface="Courier New"/>
                <a:cs typeface="Courier New"/>
              </a:rPr>
              <a:t>jac</a:t>
            </a:r>
            <a:r>
              <a:rPr sz="1600" b="1" dirty="0">
                <a:solidFill>
                  <a:srgbClr val="000080"/>
                </a:solidFill>
                <a:latin typeface="Courier New"/>
                <a:cs typeface="Courier New"/>
              </a:rPr>
              <a:t>=</a:t>
            </a:r>
            <a:r>
              <a:rPr sz="1600" dirty="0">
                <a:solidFill>
                  <a:srgbClr val="000000"/>
                </a:solidFill>
                <a:latin typeface="Courier New"/>
                <a:cs typeface="Courier New"/>
              </a:rPr>
              <a:t>objective_jacobian</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bounds</a:t>
            </a:r>
            <a:r>
              <a:rPr sz="1600" b="1" spc="11" dirty="0">
                <a:solidFill>
                  <a:srgbClr val="000080"/>
                </a:solidFill>
                <a:latin typeface="Courier New"/>
                <a:cs typeface="Courier New"/>
              </a:rPr>
              <a:t>=</a:t>
            </a:r>
            <a:r>
              <a:rPr sz="1600" dirty="0">
                <a:solidFill>
                  <a:srgbClr val="000000"/>
                </a:solidFill>
                <a:latin typeface="Courier New"/>
                <a:cs typeface="Courier New"/>
              </a:rPr>
              <a:t>bounds</a:t>
            </a:r>
            <a:r>
              <a:rPr sz="1600" b="1" dirty="0">
                <a:solidFill>
                  <a:srgbClr val="000080"/>
                </a:solidFill>
                <a:latin typeface="Courier New"/>
                <a:cs typeface="Courier New"/>
              </a:rPr>
              <a:t>,</a:t>
            </a:r>
          </a:p>
          <a:p>
            <a:pPr marL="2377769" marR="0">
              <a:lnSpc>
                <a:spcPts val="1807"/>
              </a:lnSpc>
              <a:spcBef>
                <a:spcPts val="76"/>
              </a:spcBef>
              <a:spcAft>
                <a:spcPts val="0"/>
              </a:spcAft>
            </a:pPr>
            <a:r>
              <a:rPr sz="1600" dirty="0">
                <a:solidFill>
                  <a:srgbClr val="000000"/>
                </a:solidFill>
                <a:latin typeface="Courier New"/>
                <a:cs typeface="Courier New"/>
              </a:rPr>
              <a:t>options</a:t>
            </a:r>
            <a:r>
              <a:rPr sz="1600" b="1" dirty="0">
                <a:solidFill>
                  <a:srgbClr val="000080"/>
                </a:solidFill>
                <a:latin typeface="Courier New"/>
                <a:cs typeface="Courier New"/>
              </a:rPr>
              <a:t>={</a:t>
            </a:r>
            <a:r>
              <a:rPr sz="1600" dirty="0">
                <a:solidFill>
                  <a:srgbClr val="808080"/>
                </a:solidFill>
                <a:latin typeface="Courier New"/>
                <a:cs typeface="Courier New"/>
              </a:rPr>
              <a:t>'disp' </a:t>
            </a:r>
            <a:r>
              <a:rPr sz="1600" b="1" dirty="0">
                <a:solidFill>
                  <a:srgbClr val="000080"/>
                </a:solidFill>
                <a:latin typeface="Courier New"/>
                <a:cs typeface="Courier New"/>
              </a:rPr>
              <a:t>:</a:t>
            </a:r>
            <a:r>
              <a:rPr sz="1600" b="1" spc="561" dirty="0">
                <a:solidFill>
                  <a:srgbClr val="000080"/>
                </a:solidFill>
                <a:latin typeface="Times New Roman"/>
                <a:cs typeface="Times New Roman"/>
              </a:rPr>
              <a:t> </a:t>
            </a:r>
            <a:r>
              <a:rPr sz="1600" b="1" dirty="0">
                <a:solidFill>
                  <a:srgbClr val="0000FF"/>
                </a:solidFill>
                <a:latin typeface="Courier New"/>
                <a:cs typeface="Courier New"/>
              </a:rPr>
              <a:t>True</a:t>
            </a:r>
            <a:r>
              <a:rPr sz="1600" b="1" dirty="0">
                <a:solidFill>
                  <a:srgbClr val="000080"/>
                </a:solidFill>
                <a:latin typeface="Courier New"/>
                <a:cs typeface="Courier New"/>
              </a:rPr>
              <a:t>})</a:t>
            </a:r>
          </a:p>
        </p:txBody>
      </p:sp>
      <p:sp>
        <p:nvSpPr>
          <p:cNvPr id="4" name="object 4"/>
          <p:cNvSpPr txBox="1"/>
          <p:nvPr/>
        </p:nvSpPr>
        <p:spPr>
          <a:xfrm>
            <a:off x="879652" y="2222410"/>
            <a:ext cx="1983912" cy="267712"/>
          </a:xfrm>
          <a:prstGeom prst="rect">
            <a:avLst/>
          </a:prstGeom>
        </p:spPr>
        <p:txBody>
          <a:bodyPr vert="horz" wrap="square" lIns="0" tIns="0" rIns="0" bIns="0" rtlCol="0">
            <a:spAutoFit/>
          </a:bodyPr>
          <a:lstStyle/>
          <a:p>
            <a:pPr marL="0" marR="0">
              <a:lnSpc>
                <a:spcPts val="1807"/>
              </a:lnSpc>
              <a:spcBef>
                <a:spcPts val="0"/>
              </a:spcBef>
              <a:spcAft>
                <a:spcPts val="0"/>
              </a:spcAft>
            </a:pPr>
            <a:r>
              <a:rPr sz="1600" b="1" dirty="0">
                <a:solidFill>
                  <a:srgbClr val="0000FF"/>
                </a:solidFill>
                <a:latin typeface="Courier New"/>
                <a:cs typeface="Courier New"/>
              </a:rPr>
              <a:t>print</a:t>
            </a:r>
            <a:r>
              <a:rPr sz="1600" b="1" dirty="0">
                <a:solidFill>
                  <a:srgbClr val="000080"/>
                </a:solidFill>
                <a:latin typeface="Courier New"/>
                <a:cs typeface="Courier New"/>
              </a:rPr>
              <a:t>(</a:t>
            </a:r>
            <a:r>
              <a:rPr sz="1600" dirty="0">
                <a:solidFill>
                  <a:srgbClr val="000000"/>
                </a:solidFill>
                <a:latin typeface="Courier New"/>
                <a:cs typeface="Courier New"/>
              </a:rPr>
              <a:t>result</a:t>
            </a:r>
            <a:r>
              <a:rPr sz="1600" b="1" dirty="0">
                <a:solidFill>
                  <a:srgbClr val="000080"/>
                </a:solidFill>
                <a:latin typeface="Courier New"/>
                <a:cs typeface="Courier New"/>
              </a:rPr>
              <a:t>.</a:t>
            </a:r>
            <a:r>
              <a:rPr sz="1600" dirty="0">
                <a:solidFill>
                  <a:srgbClr val="000000"/>
                </a:solidFill>
                <a:latin typeface="Courier New"/>
                <a:cs typeface="Courier New"/>
              </a:rPr>
              <a:t>x</a:t>
            </a:r>
            <a:r>
              <a:rPr sz="1600" b="1" dirty="0">
                <a:solidFill>
                  <a:srgbClr val="000080"/>
                </a:solidFill>
                <a:latin typeface="Courier New"/>
                <a:cs typeface="Courier New"/>
              </a:rPr>
              <a:t>)</a:t>
            </a:r>
          </a:p>
        </p:txBody>
      </p:sp>
      <p:sp>
        <p:nvSpPr>
          <p:cNvPr id="5" name="object 5"/>
          <p:cNvSpPr txBox="1"/>
          <p:nvPr/>
        </p:nvSpPr>
        <p:spPr>
          <a:xfrm>
            <a:off x="513892" y="3243370"/>
            <a:ext cx="270954" cy="117204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2923"/>
              </a:spcBef>
              <a:spcAft>
                <a:spcPts val="0"/>
              </a:spcAft>
            </a:pPr>
            <a:r>
              <a:rPr sz="2650" dirty="0">
                <a:solidFill>
                  <a:srgbClr val="002060"/>
                </a:solidFill>
                <a:latin typeface="Arial"/>
                <a:cs typeface="Arial"/>
              </a:rPr>
              <a:t>•</a:t>
            </a:r>
          </a:p>
        </p:txBody>
      </p:sp>
      <p:sp>
        <p:nvSpPr>
          <p:cNvPr id="6" name="object 6"/>
          <p:cNvSpPr txBox="1"/>
          <p:nvPr/>
        </p:nvSpPr>
        <p:spPr>
          <a:xfrm>
            <a:off x="1620266" y="4041824"/>
            <a:ext cx="332629" cy="377063"/>
          </a:xfrm>
          <a:prstGeom prst="rect">
            <a:avLst/>
          </a:prstGeom>
        </p:spPr>
        <p:txBody>
          <a:bodyPr vert="horz" wrap="square" lIns="0" tIns="0" rIns="0" bIns="0" rtlCol="0">
            <a:spAutoFit/>
          </a:bodyPr>
          <a:lstStyle/>
          <a:p>
            <a:pPr marL="0" marR="0">
              <a:lnSpc>
                <a:spcPts val="2669"/>
              </a:lnSpc>
              <a:spcBef>
                <a:spcPts val="0"/>
              </a:spcBef>
              <a:spcAft>
                <a:spcPts val="0"/>
              </a:spcAft>
            </a:pPr>
            <a:r>
              <a:rPr sz="2650" dirty="0">
                <a:solidFill>
                  <a:srgbClr val="002060"/>
                </a:solidFill>
                <a:latin typeface="PUKJUV+Cambria Math"/>
                <a:cs typeface="PUKJUV+Cambria Math"/>
              </a:rPr>
              <a:t>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正方形/長方形 3"/>
          <p:cNvSpPr/>
          <p:nvPr/>
        </p:nvSpPr>
        <p:spPr>
          <a:xfrm>
            <a:off x="784739" y="1521250"/>
            <a:ext cx="2934997"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8328248" y="10732"/>
            <a:ext cx="3863752" cy="2862322"/>
          </a:xfrm>
          <a:prstGeom prst="rect">
            <a:avLst/>
          </a:prstGeom>
          <a:noFill/>
        </p:spPr>
        <p:txBody>
          <a:bodyPr wrap="square" rtlCol="0">
            <a:spAutoFit/>
          </a:bodyPr>
          <a:lstStyle/>
          <a:p>
            <a:r>
              <a:rPr kumimoji="1" lang="en-US" altLang="ja-JP" dirty="0" smtClean="0"/>
              <a:t>In general, this is not easy to satisfy since there are </a:t>
            </a:r>
            <a:r>
              <a:rPr kumimoji="1" lang="en-US" altLang="ja-JP" dirty="0" smtClean="0">
                <a:solidFill>
                  <a:srgbClr val="FF0000"/>
                </a:solidFill>
              </a:rPr>
              <a:t>infinitely many points</a:t>
            </a:r>
            <a:r>
              <a:rPr kumimoji="1" lang="en-US" altLang="ja-JP" dirty="0" smtClean="0"/>
              <a:t> along a continuous path. Instead, we will often </a:t>
            </a:r>
            <a:r>
              <a:rPr kumimoji="1" lang="en-US" altLang="ja-JP" dirty="0" smtClean="0">
                <a:solidFill>
                  <a:srgbClr val="FF0000"/>
                </a:solidFill>
              </a:rPr>
              <a:t>take samples </a:t>
            </a:r>
            <a:r>
              <a:rPr kumimoji="1" lang="en-US" altLang="ja-JP" dirty="0" smtClean="0"/>
              <a:t>of the curvature at different points along the path, and constrain the curvature of each of these points. Assuming the path is relatively well-behaved, this will likely correspond to the curvature of the entire path satisfying the constraint.</a:t>
            </a:r>
            <a:endParaRPr kumimoji="1" lang="ja-JP"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481626"/>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4354957" y="2839630"/>
            <a:ext cx="4549490" cy="267712"/>
          </a:xfrm>
          <a:prstGeom prst="rect">
            <a:avLst/>
          </a:prstGeom>
        </p:spPr>
        <p:txBody>
          <a:bodyPr vert="horz" wrap="square" lIns="0" tIns="0" rIns="0" bIns="0" rtlCol="0">
            <a:spAutoFit/>
          </a:bodyPr>
          <a:lstStyle/>
          <a:p>
            <a:pPr marL="0" marR="0">
              <a:lnSpc>
                <a:spcPts val="1807"/>
              </a:lnSpc>
              <a:spcBef>
                <a:spcPts val="0"/>
              </a:spcBef>
              <a:spcAft>
                <a:spcPts val="0"/>
              </a:spcAft>
            </a:pPr>
            <a:r>
              <a:rPr sz="1600" dirty="0">
                <a:solidFill>
                  <a:srgbClr val="000000"/>
                </a:solidFill>
                <a:latin typeface="Courier New"/>
                <a:cs typeface="Courier New"/>
              </a:rPr>
              <a:t>bounds</a:t>
            </a:r>
            <a:r>
              <a:rPr sz="1600" spc="15" dirty="0">
                <a:solidFill>
                  <a:srgbClr val="000000"/>
                </a:solidFill>
                <a:latin typeface="Courier New"/>
                <a:cs typeface="Courier New"/>
              </a:rPr>
              <a:t> </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10.0</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5.0</a:t>
            </a:r>
            <a:r>
              <a:rPr sz="1600" b="1" dirty="0">
                <a:solidFill>
                  <a:srgbClr val="000080"/>
                </a:solidFill>
                <a:latin typeface="Courier New"/>
                <a:cs typeface="Courier New"/>
              </a:rPr>
              <a:t>],</a:t>
            </a:r>
            <a:r>
              <a:rPr sz="1600" b="1" spc="573"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3.0</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FF0000"/>
                </a:solidFill>
                <a:latin typeface="Courier New"/>
                <a:cs typeface="Courier New"/>
              </a:rPr>
              <a:t>4.0</a:t>
            </a:r>
            <a:r>
              <a:rPr sz="1600" b="1" dirty="0">
                <a:solidFill>
                  <a:srgbClr val="000080"/>
                </a:solidFill>
                <a:latin typeface="Courier New"/>
                <a:cs typeface="Courier New"/>
              </a:rPr>
              <a:t>]]</a:t>
            </a:r>
          </a:p>
        </p:txBody>
      </p:sp>
      <p:sp>
        <p:nvSpPr>
          <p:cNvPr id="7" name="object 7"/>
          <p:cNvSpPr txBox="1"/>
          <p:nvPr/>
        </p:nvSpPr>
        <p:spPr>
          <a:xfrm>
            <a:off x="513892" y="3810403"/>
            <a:ext cx="270954" cy="1178605"/>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3025"/>
              </a:spcBef>
              <a:spcAft>
                <a:spcPts val="0"/>
              </a:spcAft>
            </a:pPr>
            <a:r>
              <a:rPr sz="2650" dirty="0">
                <a:solidFill>
                  <a:srgbClr val="002060"/>
                </a:solidFill>
                <a:latin typeface="Arial"/>
                <a:cs typeface="Arial"/>
              </a:rPr>
              <a:t>•</a:t>
            </a:r>
          </a:p>
        </p:txBody>
      </p:sp>
      <p:sp>
        <p:nvSpPr>
          <p:cNvPr id="8" name="object 8"/>
          <p:cNvSpPr txBox="1"/>
          <p:nvPr/>
        </p:nvSpPr>
        <p:spPr>
          <a:xfrm>
            <a:off x="1451102" y="3800999"/>
            <a:ext cx="900482" cy="346249"/>
          </a:xfrm>
          <a:prstGeom prst="rect">
            <a:avLst/>
          </a:prstGeom>
        </p:spPr>
        <p:txBody>
          <a:bodyPr vert="horz" wrap="square" lIns="0" tIns="0" rIns="0" bIns="0" rtlCol="0">
            <a:spAutoFit/>
          </a:bodyPr>
          <a:lstStyle/>
          <a:p>
            <a:pPr marL="0" marR="0">
              <a:lnSpc>
                <a:spcPts val="2669"/>
              </a:lnSpc>
              <a:spcBef>
                <a:spcPts val="0"/>
              </a:spcBef>
              <a:spcAft>
                <a:spcPts val="0"/>
              </a:spcAft>
            </a:pPr>
            <a:r>
              <a:rPr sz="2650" spc="83" dirty="0">
                <a:solidFill>
                  <a:srgbClr val="002060"/>
                </a:solidFill>
                <a:latin typeface="PUKJUV+Cambria Math"/>
                <a:cs typeface="PUKJUV+Cambria Math"/>
              </a:rPr>
              <a:t>푖</a:t>
            </a:r>
            <a:r>
              <a:rPr sz="2900" baseline="36679" dirty="0">
                <a:solidFill>
                  <a:srgbClr val="002060"/>
                </a:solidFill>
                <a:latin typeface="PUKJUV+Cambria Math"/>
                <a:cs typeface="PUKJUV+Cambria Math"/>
              </a:rPr>
              <a:t>푡ℎ</a:t>
            </a:r>
          </a:p>
        </p:txBody>
      </p:sp>
      <p:sp>
        <p:nvSpPr>
          <p:cNvPr id="9" name="object 9"/>
          <p:cNvSpPr txBox="1"/>
          <p:nvPr/>
        </p:nvSpPr>
        <p:spPr>
          <a:xfrm>
            <a:off x="3927982" y="4173346"/>
            <a:ext cx="727857" cy="346249"/>
          </a:xfrm>
          <a:prstGeom prst="rect">
            <a:avLst/>
          </a:prstGeom>
        </p:spPr>
        <p:txBody>
          <a:bodyPr vert="horz" wrap="square" lIns="0" tIns="0" rIns="0" bIns="0" rtlCol="0">
            <a:spAutoFit/>
          </a:bodyPr>
          <a:lstStyle/>
          <a:p>
            <a:pPr marL="0" marR="0">
              <a:lnSpc>
                <a:spcPts val="2666"/>
              </a:lnSpc>
              <a:spcBef>
                <a:spcPts val="0"/>
              </a:spcBef>
              <a:spcAft>
                <a:spcPts val="0"/>
              </a:spcAft>
            </a:pPr>
            <a:r>
              <a:rPr sz="4000" spc="83" baseline="-49846" dirty="0">
                <a:solidFill>
                  <a:srgbClr val="002060"/>
                </a:solidFill>
                <a:latin typeface="PUKJUV+Cambria Math"/>
                <a:cs typeface="PUKJUV+Cambria Math"/>
              </a:rPr>
              <a:t>푖</a:t>
            </a:r>
            <a:r>
              <a:rPr sz="1950" dirty="0">
                <a:solidFill>
                  <a:srgbClr val="002060"/>
                </a:solidFill>
                <a:latin typeface="PUKJUV+Cambria Math"/>
                <a:cs typeface="PUKJUV+Cambria Math"/>
              </a:rPr>
              <a:t>푡ℎ</a:t>
            </a:r>
          </a:p>
        </p:txBody>
      </p:sp>
      <p:pic>
        <p:nvPicPr>
          <p:cNvPr id="10" name="図 9"/>
          <p:cNvPicPr>
            <a:picLocks noChangeAspect="1"/>
          </p:cNvPicPr>
          <p:nvPr/>
        </p:nvPicPr>
        <p:blipFill>
          <a:blip r:embed="rId3"/>
          <a:stretch>
            <a:fillRect/>
          </a:stretch>
        </p:blipFill>
        <p:spPr>
          <a:xfrm>
            <a:off x="1174569" y="2435323"/>
            <a:ext cx="2781300" cy="1076325"/>
          </a:xfrm>
          <a:prstGeom prst="rect">
            <a:avLst/>
          </a:prstGeom>
        </p:spPr>
      </p:pic>
      <p:sp>
        <p:nvSpPr>
          <p:cNvPr id="4" name="正方形/長方形 3"/>
          <p:cNvSpPr/>
          <p:nvPr/>
        </p:nvSpPr>
        <p:spPr>
          <a:xfrm>
            <a:off x="4439816" y="1481626"/>
            <a:ext cx="3240360"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087888" y="1187460"/>
            <a:ext cx="1368152" cy="369332"/>
          </a:xfrm>
          <a:prstGeom prst="rect">
            <a:avLst/>
          </a:prstGeom>
          <a:noFill/>
        </p:spPr>
        <p:txBody>
          <a:bodyPr wrap="square" rtlCol="0">
            <a:spAutoFit/>
          </a:bodyPr>
          <a:lstStyle/>
          <a:p>
            <a:r>
              <a:rPr kumimoji="1" lang="ja-JP" altLang="en-US" dirty="0" smtClean="0"/>
              <a:t>不等式制約</a:t>
            </a:r>
            <a:endParaRPr kumimoji="1" lang="ja-JP"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370855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22948"/>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11" name="object 11"/>
          <p:cNvSpPr txBox="1"/>
          <p:nvPr/>
        </p:nvSpPr>
        <p:spPr>
          <a:xfrm>
            <a:off x="879652" y="4103408"/>
            <a:ext cx="7727543" cy="268057"/>
          </a:xfrm>
          <a:prstGeom prst="rect">
            <a:avLst/>
          </a:prstGeom>
        </p:spPr>
        <p:txBody>
          <a:bodyPr vert="horz" wrap="square" lIns="0" tIns="0" rIns="0" bIns="0" rtlCol="0">
            <a:spAutoFit/>
          </a:bodyPr>
          <a:lstStyle/>
          <a:p>
            <a:pPr marL="0" marR="0">
              <a:lnSpc>
                <a:spcPts val="1810"/>
              </a:lnSpc>
              <a:spcBef>
                <a:spcPts val="0"/>
              </a:spcBef>
              <a:spcAft>
                <a:spcPts val="0"/>
              </a:spcAft>
            </a:pPr>
            <a:r>
              <a:rPr sz="1600" dirty="0">
                <a:solidFill>
                  <a:srgbClr val="000000"/>
                </a:solidFill>
                <a:latin typeface="Courier New"/>
                <a:cs typeface="Courier New"/>
              </a:rPr>
              <a:t>linear_constraint </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000000"/>
                </a:solidFill>
                <a:latin typeface="Courier New"/>
                <a:cs typeface="Courier New"/>
              </a:rPr>
              <a:t>LinearConstraint</a:t>
            </a:r>
            <a:r>
              <a:rPr sz="1600" b="1" dirty="0">
                <a:solidFill>
                  <a:srgbClr val="000080"/>
                </a:solidFill>
                <a:latin typeface="Courier New"/>
                <a:cs typeface="Courier New"/>
              </a:rPr>
              <a:t>([[</a:t>
            </a:r>
            <a:r>
              <a:rPr sz="1600" spc="11" dirty="0">
                <a:solidFill>
                  <a:srgbClr val="FF0000"/>
                </a:solidFill>
                <a:latin typeface="Courier New"/>
                <a:cs typeface="Courier New"/>
              </a:rPr>
              <a:t>1</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2</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2</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1</a:t>
            </a:r>
            <a:r>
              <a:rPr sz="1600" b="1" dirty="0">
                <a:solidFill>
                  <a:srgbClr val="000080"/>
                </a:solidFill>
                <a:latin typeface="Courier New"/>
                <a:cs typeface="Courier New"/>
              </a:rPr>
              <a:t>]],</a:t>
            </a:r>
            <a:r>
              <a:rPr sz="1600" b="1" spc="557" dirty="0">
                <a:solidFill>
                  <a:srgbClr val="000080"/>
                </a:solidFill>
                <a:latin typeface="Times New Roman"/>
                <a:cs typeface="Times New Roman"/>
              </a:rPr>
              <a:t> </a:t>
            </a:r>
            <a:r>
              <a:rPr sz="1600" b="1" dirty="0">
                <a:solidFill>
                  <a:srgbClr val="000080"/>
                </a:solidFill>
                <a:latin typeface="Courier New"/>
                <a:cs typeface="Courier New"/>
              </a:rPr>
              <a:t>[</a:t>
            </a:r>
            <a:r>
              <a:rPr sz="1600" spc="11" dirty="0">
                <a:solidFill>
                  <a:srgbClr val="FF0000"/>
                </a:solidFill>
                <a:latin typeface="Courier New"/>
                <a:cs typeface="Courier New"/>
              </a:rPr>
              <a:t>2</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4</a:t>
            </a:r>
            <a:r>
              <a:rPr sz="1600" b="1" dirty="0">
                <a:solidFill>
                  <a:srgbClr val="000080"/>
                </a:solidFill>
                <a:latin typeface="Courier New"/>
                <a:cs typeface="Courier New"/>
              </a:rPr>
              <a:t>])</a:t>
            </a:r>
          </a:p>
        </p:txBody>
      </p:sp>
      <p:pic>
        <p:nvPicPr>
          <p:cNvPr id="12" name="図 11"/>
          <p:cNvPicPr>
            <a:picLocks noChangeAspect="1"/>
          </p:cNvPicPr>
          <p:nvPr/>
        </p:nvPicPr>
        <p:blipFill>
          <a:blip r:embed="rId3"/>
          <a:stretch>
            <a:fillRect/>
          </a:stretch>
        </p:blipFill>
        <p:spPr>
          <a:xfrm>
            <a:off x="2063552" y="2880225"/>
            <a:ext cx="4752975" cy="990600"/>
          </a:xfrm>
          <a:prstGeom prst="rect">
            <a:avLst/>
          </a:prstGeom>
        </p:spPr>
      </p:pic>
      <p:sp>
        <p:nvSpPr>
          <p:cNvPr id="5" name="正方形/長方形 4"/>
          <p:cNvSpPr/>
          <p:nvPr/>
        </p:nvSpPr>
        <p:spPr>
          <a:xfrm>
            <a:off x="2855640" y="1521250"/>
            <a:ext cx="2664296" cy="323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240016" y="1521250"/>
            <a:ext cx="3096344" cy="323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954523" y="494429"/>
            <a:ext cx="794413"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8000"/>
                </a:solidFill>
                <a:latin typeface="Courier New"/>
                <a:cs typeface="Courier New"/>
              </a:rPr>
              <a:t>#nlopt</a:t>
            </a:r>
          </a:p>
        </p:txBody>
      </p:sp>
      <p:sp>
        <p:nvSpPr>
          <p:cNvPr id="4" name="object 4"/>
          <p:cNvSpPr txBox="1"/>
          <p:nvPr/>
        </p:nvSpPr>
        <p:spPr>
          <a:xfrm>
            <a:off x="4954523" y="950105"/>
            <a:ext cx="3025716" cy="468781"/>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import</a:t>
            </a:r>
            <a:r>
              <a:rPr sz="1400" b="1" spc="478" dirty="0">
                <a:solidFill>
                  <a:srgbClr val="0000FF"/>
                </a:solidFill>
                <a:latin typeface="Times New Roman"/>
                <a:cs typeface="Times New Roman"/>
              </a:rPr>
              <a:t> </a:t>
            </a:r>
            <a:r>
              <a:rPr sz="1400" dirty="0">
                <a:solidFill>
                  <a:srgbClr val="000000"/>
                </a:solidFill>
                <a:latin typeface="Courier New"/>
                <a:cs typeface="Courier New"/>
              </a:rPr>
              <a:t>scipy</a:t>
            </a:r>
            <a:r>
              <a:rPr sz="1400" b="1" dirty="0">
                <a:solidFill>
                  <a:srgbClr val="000080"/>
                </a:solidFill>
                <a:latin typeface="Courier New"/>
                <a:cs typeface="Courier New"/>
              </a:rPr>
              <a:t>.</a:t>
            </a:r>
            <a:r>
              <a:rPr sz="1400" dirty="0">
                <a:solidFill>
                  <a:srgbClr val="000000"/>
                </a:solidFill>
                <a:latin typeface="Courier New"/>
                <a:cs typeface="Courier New"/>
              </a:rPr>
              <a:t>optimize</a:t>
            </a:r>
            <a:r>
              <a:rPr sz="1400" spc="-12" dirty="0">
                <a:solidFill>
                  <a:srgbClr val="000000"/>
                </a:solidFill>
                <a:latin typeface="Courier New"/>
                <a:cs typeface="Courier New"/>
              </a:rPr>
              <a:t> </a:t>
            </a:r>
            <a:r>
              <a:rPr sz="1400" b="1" dirty="0">
                <a:solidFill>
                  <a:srgbClr val="0000FF"/>
                </a:solidFill>
                <a:latin typeface="Courier New"/>
                <a:cs typeface="Courier New"/>
              </a:rPr>
              <a:t>as</a:t>
            </a:r>
            <a:r>
              <a:rPr sz="1400" b="1" spc="475" dirty="0">
                <a:solidFill>
                  <a:srgbClr val="0000FF"/>
                </a:solidFill>
                <a:latin typeface="Times New Roman"/>
                <a:cs typeface="Times New Roman"/>
              </a:rPr>
              <a:t> </a:t>
            </a:r>
            <a:r>
              <a:rPr sz="1400" dirty="0">
                <a:solidFill>
                  <a:srgbClr val="000000"/>
                </a:solidFill>
                <a:latin typeface="Courier New"/>
                <a:cs typeface="Courier New"/>
              </a:rPr>
              <a:t>sp</a:t>
            </a:r>
          </a:p>
          <a:p>
            <a:pPr marL="0" marR="0">
              <a:lnSpc>
                <a:spcPts val="1593"/>
              </a:lnSpc>
              <a:spcBef>
                <a:spcPts val="207"/>
              </a:spcBef>
              <a:spcAft>
                <a:spcPts val="0"/>
              </a:spcAft>
            </a:pPr>
            <a:r>
              <a:rPr sz="1400" b="1" dirty="0">
                <a:solidFill>
                  <a:srgbClr val="0000FF"/>
                </a:solidFill>
                <a:latin typeface="Courier New"/>
                <a:cs typeface="Courier New"/>
              </a:rPr>
              <a:t>import</a:t>
            </a:r>
            <a:r>
              <a:rPr sz="1400" b="1" spc="478" dirty="0">
                <a:solidFill>
                  <a:srgbClr val="0000FF"/>
                </a:solidFill>
                <a:latin typeface="Times New Roman"/>
                <a:cs typeface="Times New Roman"/>
              </a:rPr>
              <a:t> </a:t>
            </a:r>
            <a:r>
              <a:rPr sz="1400" dirty="0">
                <a:solidFill>
                  <a:srgbClr val="000000"/>
                </a:solidFill>
                <a:latin typeface="Courier New"/>
                <a:cs typeface="Courier New"/>
              </a:rPr>
              <a:t>numpy </a:t>
            </a:r>
            <a:r>
              <a:rPr sz="1400" b="1" spc="-11" dirty="0">
                <a:solidFill>
                  <a:srgbClr val="0000FF"/>
                </a:solidFill>
                <a:latin typeface="Courier New"/>
                <a:cs typeface="Courier New"/>
              </a:rPr>
              <a:t>as</a:t>
            </a:r>
            <a:r>
              <a:rPr sz="1400" b="1" spc="501" dirty="0">
                <a:solidFill>
                  <a:srgbClr val="0000FF"/>
                </a:solidFill>
                <a:latin typeface="Times New Roman"/>
                <a:cs typeface="Times New Roman"/>
              </a:rPr>
              <a:t> </a:t>
            </a:r>
            <a:r>
              <a:rPr sz="1400" dirty="0">
                <a:solidFill>
                  <a:srgbClr val="000000"/>
                </a:solidFill>
                <a:latin typeface="Courier New"/>
                <a:cs typeface="Courier New"/>
              </a:rPr>
              <a:t>np</a:t>
            </a:r>
          </a:p>
        </p:txBody>
      </p:sp>
      <p:sp>
        <p:nvSpPr>
          <p:cNvPr id="5" name="object 5"/>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6" name="object 6"/>
          <p:cNvSpPr txBox="1"/>
          <p:nvPr/>
        </p:nvSpPr>
        <p:spPr>
          <a:xfrm>
            <a:off x="4954523" y="1636159"/>
            <a:ext cx="3982788" cy="468689"/>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bounds</a:t>
            </a:r>
            <a:r>
              <a:rPr sz="1400" spc="-11" dirty="0">
                <a:solidFill>
                  <a:srgbClr val="000000"/>
                </a:solidFill>
                <a:latin typeface="Courier New"/>
                <a:cs typeface="Courier New"/>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dirty="0">
                <a:solidFill>
                  <a:srgbClr val="000080"/>
                </a:solidFill>
                <a:latin typeface="Courier New"/>
                <a:cs typeface="Courier New"/>
              </a:rPr>
              <a:t>[[-</a:t>
            </a:r>
            <a:r>
              <a:rPr sz="1400" dirty="0">
                <a:solidFill>
                  <a:srgbClr val="FF0000"/>
                </a:solidFill>
                <a:latin typeface="Courier New"/>
                <a:cs typeface="Courier New"/>
              </a:rPr>
              <a:t>10.0</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5.0</a:t>
            </a:r>
            <a:r>
              <a:rPr sz="1400" b="1" dirty="0">
                <a:solidFill>
                  <a:srgbClr val="000080"/>
                </a:solidFill>
                <a:latin typeface="Courier New"/>
                <a:cs typeface="Courier New"/>
              </a:rPr>
              <a:t>],</a:t>
            </a:r>
            <a:r>
              <a:rPr sz="1400" b="1" spc="486" dirty="0">
                <a:solidFill>
                  <a:srgbClr val="000080"/>
                </a:solidFill>
                <a:latin typeface="Times New Roman"/>
                <a:cs typeface="Times New Roman"/>
              </a:rPr>
              <a:t> </a:t>
            </a:r>
            <a:r>
              <a:rPr sz="1400" b="1" dirty="0">
                <a:solidFill>
                  <a:srgbClr val="000080"/>
                </a:solidFill>
                <a:latin typeface="Courier New"/>
                <a:cs typeface="Courier New"/>
              </a:rPr>
              <a:t>[-</a:t>
            </a:r>
            <a:r>
              <a:rPr sz="1400" dirty="0">
                <a:solidFill>
                  <a:srgbClr val="FF0000"/>
                </a:solidFill>
                <a:latin typeface="Courier New"/>
                <a:cs typeface="Courier New"/>
              </a:rPr>
              <a:t>3.0</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4.0</a:t>
            </a:r>
            <a:r>
              <a:rPr sz="1400" b="1" spc="-11" dirty="0">
                <a:solidFill>
                  <a:srgbClr val="000080"/>
                </a:solidFill>
                <a:latin typeface="Courier New"/>
                <a:cs typeface="Courier New"/>
              </a:rPr>
              <a:t>]]</a:t>
            </a:r>
          </a:p>
          <a:p>
            <a:pPr marL="0" marR="0">
              <a:lnSpc>
                <a:spcPts val="1590"/>
              </a:lnSpc>
              <a:spcBef>
                <a:spcPts val="209"/>
              </a:spcBef>
              <a:spcAft>
                <a:spcPts val="0"/>
              </a:spcAft>
            </a:pPr>
            <a:r>
              <a:rPr sz="1400" dirty="0">
                <a:solidFill>
                  <a:srgbClr val="000000"/>
                </a:solidFill>
                <a:latin typeface="Courier New"/>
                <a:cs typeface="Courier New"/>
              </a:rPr>
              <a:t>x_0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spc="-11" dirty="0">
                <a:solidFill>
                  <a:srgbClr val="000080"/>
                </a:solidFill>
                <a:latin typeface="Courier New"/>
                <a:cs typeface="Courier New"/>
              </a:rPr>
              <a:t>[</a:t>
            </a:r>
            <a:r>
              <a:rPr sz="1400" dirty="0">
                <a:solidFill>
                  <a:srgbClr val="FF0000"/>
                </a:solidFill>
                <a:latin typeface="Courier New"/>
                <a:cs typeface="Courier New"/>
              </a:rPr>
              <a:t>1.0</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1.0</a:t>
            </a:r>
            <a:r>
              <a:rPr sz="1400" b="1" dirty="0">
                <a:solidFill>
                  <a:srgbClr val="000080"/>
                </a:solidFill>
                <a:latin typeface="Courier New"/>
                <a:cs typeface="Courier New"/>
              </a:rPr>
              <a:t>]</a:t>
            </a:r>
          </a:p>
        </p:txBody>
      </p:sp>
      <p:sp>
        <p:nvSpPr>
          <p:cNvPr id="7" name="object 7"/>
          <p:cNvSpPr txBox="1"/>
          <p:nvPr/>
        </p:nvSpPr>
        <p:spPr>
          <a:xfrm>
            <a:off x="4954523" y="2318911"/>
            <a:ext cx="4939860" cy="470213"/>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linear_constraint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LinearConstraint</a:t>
            </a:r>
            <a:r>
              <a:rPr sz="1400" b="1" dirty="0">
                <a:solidFill>
                  <a:srgbClr val="000080"/>
                </a:solidFill>
                <a:latin typeface="Courier New"/>
                <a:cs typeface="Courier New"/>
              </a:rPr>
              <a:t>([[</a:t>
            </a:r>
            <a:r>
              <a:rPr sz="1400" dirty="0">
                <a:solidFill>
                  <a:srgbClr val="FF0000"/>
                </a:solidFill>
                <a:latin typeface="Courier New"/>
                <a:cs typeface="Courier New"/>
              </a:rPr>
              <a:t>1</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2</a:t>
            </a:r>
            <a:r>
              <a:rPr sz="1400" b="1" dirty="0">
                <a:solidFill>
                  <a:srgbClr val="000080"/>
                </a:solidFill>
                <a:latin typeface="Courier New"/>
                <a:cs typeface="Courier New"/>
              </a:rPr>
              <a:t>],</a:t>
            </a:r>
          </a:p>
          <a:p>
            <a:pPr marL="0" marR="0">
              <a:lnSpc>
                <a:spcPts val="1590"/>
              </a:lnSpc>
              <a:spcBef>
                <a:spcPts val="221"/>
              </a:spcBef>
              <a:spcAft>
                <a:spcPts val="0"/>
              </a:spcAft>
            </a:pPr>
            <a:r>
              <a:rPr sz="1400" b="1" dirty="0">
                <a:solidFill>
                  <a:srgbClr val="000080"/>
                </a:solidFill>
                <a:latin typeface="Courier New"/>
                <a:cs typeface="Courier New"/>
              </a:rPr>
              <a:t>[</a:t>
            </a:r>
            <a:r>
              <a:rPr sz="1400" dirty="0">
                <a:solidFill>
                  <a:srgbClr val="FF0000"/>
                </a:solidFill>
                <a:latin typeface="Courier New"/>
                <a:cs typeface="Courier New"/>
              </a:rPr>
              <a:t>2</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1</a:t>
            </a:r>
            <a:r>
              <a:rPr sz="1400" b="1" dirty="0">
                <a:solidFill>
                  <a:srgbClr val="000080"/>
                </a:solidFill>
                <a:latin typeface="Courier New"/>
                <a:cs typeface="Courier New"/>
              </a:rPr>
              <a:t>]],</a:t>
            </a:r>
            <a:r>
              <a:rPr sz="1400" b="1" spc="496" dirty="0">
                <a:solidFill>
                  <a:srgbClr val="000080"/>
                </a:solidFill>
                <a:latin typeface="Times New Roman"/>
                <a:cs typeface="Times New Roman"/>
              </a:rPr>
              <a:t> </a:t>
            </a:r>
            <a:r>
              <a:rPr sz="1400" b="1" dirty="0">
                <a:solidFill>
                  <a:srgbClr val="000080"/>
                </a:solidFill>
                <a:latin typeface="Courier New"/>
                <a:cs typeface="Courier New"/>
              </a:rPr>
              <a:t>[</a:t>
            </a:r>
            <a:r>
              <a:rPr sz="1400" spc="-11" dirty="0">
                <a:solidFill>
                  <a:srgbClr val="FF0000"/>
                </a:solidFill>
                <a:latin typeface="Courier New"/>
                <a:cs typeface="Courier New"/>
              </a:rPr>
              <a:t>2</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spc="-11" dirty="0">
                <a:solidFill>
                  <a:srgbClr val="FF0000"/>
                </a:solidFill>
                <a:latin typeface="Courier New"/>
                <a:cs typeface="Courier New"/>
              </a:rPr>
              <a:t>4</a:t>
            </a:r>
            <a:r>
              <a:rPr sz="1400" b="1" dirty="0">
                <a:solidFill>
                  <a:srgbClr val="000080"/>
                </a:solidFill>
                <a:latin typeface="Courier New"/>
                <a:cs typeface="Courier New"/>
              </a:rPr>
              <a:t>])</a:t>
            </a:r>
          </a:p>
        </p:txBody>
      </p:sp>
      <p:sp>
        <p:nvSpPr>
          <p:cNvPr id="8" name="object 8"/>
          <p:cNvSpPr txBox="1"/>
          <p:nvPr/>
        </p:nvSpPr>
        <p:spPr>
          <a:xfrm>
            <a:off x="4954523" y="3006489"/>
            <a:ext cx="3557592" cy="467165"/>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def</a:t>
            </a:r>
            <a:r>
              <a:rPr sz="1400" b="1" spc="490" dirty="0">
                <a:solidFill>
                  <a:srgbClr val="0000FF"/>
                </a:solidFill>
                <a:latin typeface="Times New Roman"/>
                <a:cs typeface="Times New Roman"/>
              </a:rPr>
              <a:t> </a:t>
            </a:r>
            <a:r>
              <a:rPr sz="1400" dirty="0">
                <a:solidFill>
                  <a:srgbClr val="FF00FF"/>
                </a:solidFill>
                <a:latin typeface="Courier New"/>
                <a:cs typeface="Courier New"/>
              </a:rPr>
              <a:t>objective_function</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p>
          <a:p>
            <a:pPr marL="426720" marR="0">
              <a:lnSpc>
                <a:spcPts val="1590"/>
              </a:lnSpc>
              <a:spcBef>
                <a:spcPts val="197"/>
              </a:spcBef>
              <a:spcAft>
                <a:spcPts val="0"/>
              </a:spcAft>
            </a:pPr>
            <a:r>
              <a:rPr sz="1400" b="1" dirty="0">
                <a:solidFill>
                  <a:srgbClr val="0000FF"/>
                </a:solidFill>
                <a:latin typeface="Courier New"/>
                <a:cs typeface="Courier New"/>
              </a:rPr>
              <a:t>return</a:t>
            </a:r>
            <a:r>
              <a:rPr sz="1400" b="1" spc="478" dirty="0">
                <a:solidFill>
                  <a:srgbClr val="0000FF"/>
                </a:solidFill>
                <a:latin typeface="Times New Roman"/>
                <a:cs typeface="Times New Roman"/>
              </a:rPr>
              <a:t> </a:t>
            </a:r>
            <a:r>
              <a:rPr sz="1400" dirty="0">
                <a:solidFill>
                  <a:srgbClr val="000000"/>
                </a:solidFill>
                <a:latin typeface="Courier New"/>
                <a:cs typeface="Courier New"/>
              </a:rPr>
              <a:t>x</a:t>
            </a:r>
            <a:r>
              <a:rPr sz="1400" b="1" dirty="0">
                <a:solidFill>
                  <a:srgbClr val="000080"/>
                </a:solidFill>
                <a:latin typeface="Courier New"/>
                <a:cs typeface="Courier New"/>
              </a:rPr>
              <a:t>[</a:t>
            </a:r>
            <a:r>
              <a:rPr sz="1400" spc="-11" dirty="0">
                <a:solidFill>
                  <a:srgbClr val="FF0000"/>
                </a:solidFill>
                <a:latin typeface="Courier New"/>
                <a:cs typeface="Courier New"/>
              </a:rPr>
              <a:t>0</a:t>
            </a:r>
            <a:r>
              <a:rPr sz="1400" b="1" dirty="0">
                <a:solidFill>
                  <a:srgbClr val="000080"/>
                </a:solidFill>
                <a:latin typeface="Courier New"/>
                <a:cs typeface="Courier New"/>
              </a:rPr>
              <a:t>]**</a:t>
            </a:r>
            <a:r>
              <a:rPr sz="1400" dirty="0">
                <a:solidFill>
                  <a:srgbClr val="FF0000"/>
                </a:solidFill>
                <a:latin typeface="Courier New"/>
                <a:cs typeface="Courier New"/>
              </a:rPr>
              <a:t>2 </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dirty="0">
                <a:solidFill>
                  <a:srgbClr val="000080"/>
                </a:solidFill>
                <a:latin typeface="Courier New"/>
                <a:cs typeface="Courier New"/>
              </a:rPr>
              <a:t>[</a:t>
            </a:r>
            <a:r>
              <a:rPr sz="1400" dirty="0">
                <a:solidFill>
                  <a:srgbClr val="FF0000"/>
                </a:solidFill>
                <a:latin typeface="Courier New"/>
                <a:cs typeface="Courier New"/>
              </a:rPr>
              <a:t>1</a:t>
            </a:r>
            <a:r>
              <a:rPr sz="1400" b="1" dirty="0">
                <a:solidFill>
                  <a:srgbClr val="000080"/>
                </a:solidFill>
                <a:latin typeface="Courier New"/>
                <a:cs typeface="Courier New"/>
              </a:rPr>
              <a:t>]</a:t>
            </a:r>
          </a:p>
        </p:txBody>
      </p:sp>
      <p:sp>
        <p:nvSpPr>
          <p:cNvPr id="9" name="object 9"/>
          <p:cNvSpPr txBox="1"/>
          <p:nvPr/>
        </p:nvSpPr>
        <p:spPr>
          <a:xfrm>
            <a:off x="4954523" y="3690765"/>
            <a:ext cx="2919036"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def</a:t>
            </a:r>
            <a:r>
              <a:rPr sz="1400" b="1" spc="490" dirty="0">
                <a:solidFill>
                  <a:srgbClr val="0000FF"/>
                </a:solidFill>
                <a:latin typeface="Times New Roman"/>
                <a:cs typeface="Times New Roman"/>
              </a:rPr>
              <a:t> </a:t>
            </a:r>
            <a:r>
              <a:rPr sz="1400" dirty="0">
                <a:solidFill>
                  <a:srgbClr val="FF00FF"/>
                </a:solidFill>
                <a:latin typeface="Courier New"/>
                <a:cs typeface="Courier New"/>
              </a:rPr>
              <a:t>objective_jacobian</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p>
        </p:txBody>
      </p:sp>
      <p:sp>
        <p:nvSpPr>
          <p:cNvPr id="10" name="object 10"/>
          <p:cNvSpPr txBox="1"/>
          <p:nvPr/>
        </p:nvSpPr>
        <p:spPr>
          <a:xfrm>
            <a:off x="5381244" y="3919365"/>
            <a:ext cx="4619819"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return</a:t>
            </a:r>
            <a:r>
              <a:rPr sz="1400" b="1" spc="478" dirty="0">
                <a:solidFill>
                  <a:srgbClr val="0000FF"/>
                </a:solidFill>
                <a:latin typeface="Times New Roman"/>
                <a:cs typeface="Times New Roman"/>
              </a:rPr>
              <a:t> </a:t>
            </a:r>
            <a:r>
              <a:rPr sz="1400" dirty="0">
                <a:solidFill>
                  <a:srgbClr val="000000"/>
                </a:solidFill>
                <a:latin typeface="Courier New"/>
                <a:cs typeface="Courier New"/>
              </a:rPr>
              <a:t>np</a:t>
            </a:r>
            <a:r>
              <a:rPr sz="1400" b="1" spc="-11" dirty="0">
                <a:solidFill>
                  <a:srgbClr val="000080"/>
                </a:solidFill>
                <a:latin typeface="Courier New"/>
                <a:cs typeface="Courier New"/>
              </a:rPr>
              <a:t>.</a:t>
            </a:r>
            <a:r>
              <a:rPr sz="1400" dirty="0">
                <a:solidFill>
                  <a:srgbClr val="000000"/>
                </a:solidFill>
                <a:latin typeface="Courier New"/>
                <a:cs typeface="Courier New"/>
              </a:rPr>
              <a:t>array</a:t>
            </a:r>
            <a:r>
              <a:rPr sz="1400" b="1" dirty="0">
                <a:solidFill>
                  <a:srgbClr val="000080"/>
                </a:solidFill>
                <a:latin typeface="Courier New"/>
                <a:cs typeface="Courier New"/>
              </a:rPr>
              <a:t>([</a:t>
            </a:r>
            <a:r>
              <a:rPr sz="1400" dirty="0">
                <a:solidFill>
                  <a:srgbClr val="FF0000"/>
                </a:solidFill>
                <a:latin typeface="Courier New"/>
                <a:cs typeface="Courier New"/>
              </a:rPr>
              <a:t>2</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dirty="0">
                <a:solidFill>
                  <a:srgbClr val="000080"/>
                </a:solidFill>
                <a:latin typeface="Courier New"/>
                <a:cs typeface="Courier New"/>
              </a:rPr>
              <a:t>[</a:t>
            </a:r>
            <a:r>
              <a:rPr sz="1400" spc="-11" dirty="0">
                <a:solidFill>
                  <a:srgbClr val="FF0000"/>
                </a:solidFill>
                <a:latin typeface="Courier New"/>
                <a:cs typeface="Courier New"/>
              </a:rPr>
              <a:t>1</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spc="-11"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p>
        </p:txBody>
      </p:sp>
      <p:sp>
        <p:nvSpPr>
          <p:cNvPr id="11" name="object 11"/>
          <p:cNvSpPr txBox="1"/>
          <p:nvPr/>
        </p:nvSpPr>
        <p:spPr>
          <a:xfrm>
            <a:off x="4954523" y="4373898"/>
            <a:ext cx="4939859" cy="698813"/>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result</a:t>
            </a:r>
            <a:r>
              <a:rPr sz="1400" spc="-11" dirty="0">
                <a:solidFill>
                  <a:srgbClr val="000000"/>
                </a:solidFill>
                <a:latin typeface="Courier New"/>
                <a:cs typeface="Courier New"/>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sp</a:t>
            </a:r>
            <a:r>
              <a:rPr sz="1400" b="1" dirty="0">
                <a:solidFill>
                  <a:srgbClr val="000080"/>
                </a:solidFill>
                <a:latin typeface="Courier New"/>
                <a:cs typeface="Courier New"/>
              </a:rPr>
              <a:t>.</a:t>
            </a:r>
            <a:r>
              <a:rPr sz="1400" dirty="0">
                <a:solidFill>
                  <a:srgbClr val="000000"/>
                </a:solidFill>
                <a:latin typeface="Courier New"/>
                <a:cs typeface="Courier New"/>
              </a:rPr>
              <a:t>minimize</a:t>
            </a:r>
            <a:r>
              <a:rPr sz="1400" b="1" spc="-11" dirty="0">
                <a:solidFill>
                  <a:srgbClr val="000080"/>
                </a:solidFill>
                <a:latin typeface="Courier New"/>
                <a:cs typeface="Courier New"/>
              </a:rPr>
              <a:t>(</a:t>
            </a:r>
            <a:r>
              <a:rPr sz="1400" dirty="0">
                <a:solidFill>
                  <a:srgbClr val="000000"/>
                </a:solidFill>
                <a:latin typeface="Courier New"/>
                <a:cs typeface="Courier New"/>
              </a:rPr>
              <a:t>objective_function</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x_0</a:t>
            </a:r>
            <a:r>
              <a:rPr sz="1400" b="1" dirty="0">
                <a:solidFill>
                  <a:srgbClr val="000080"/>
                </a:solidFill>
                <a:latin typeface="Courier New"/>
                <a:cs typeface="Courier New"/>
              </a:rPr>
              <a:t>,</a:t>
            </a:r>
          </a:p>
          <a:p>
            <a:pPr marL="0" marR="0">
              <a:lnSpc>
                <a:spcPts val="1590"/>
              </a:lnSpc>
              <a:spcBef>
                <a:spcPts val="209"/>
              </a:spcBef>
              <a:spcAft>
                <a:spcPts val="0"/>
              </a:spcAft>
            </a:pPr>
            <a:r>
              <a:rPr sz="1400" dirty="0">
                <a:solidFill>
                  <a:srgbClr val="000000"/>
                </a:solidFill>
                <a:latin typeface="Courier New"/>
                <a:cs typeface="Courier New"/>
              </a:rPr>
              <a:t>method</a:t>
            </a:r>
            <a:r>
              <a:rPr sz="1400" b="1" spc="-11" dirty="0">
                <a:solidFill>
                  <a:srgbClr val="000080"/>
                </a:solidFill>
                <a:latin typeface="Courier New"/>
                <a:cs typeface="Courier New"/>
              </a:rPr>
              <a:t>=</a:t>
            </a:r>
            <a:r>
              <a:rPr sz="1400" dirty="0">
                <a:solidFill>
                  <a:srgbClr val="808080"/>
                </a:solidFill>
                <a:latin typeface="Courier New"/>
                <a:cs typeface="Courier New"/>
              </a:rPr>
              <a:t>'L-BFGS-B'</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jac</a:t>
            </a:r>
            <a:r>
              <a:rPr sz="1400" b="1" dirty="0">
                <a:solidFill>
                  <a:srgbClr val="000080"/>
                </a:solidFill>
                <a:latin typeface="Courier New"/>
                <a:cs typeface="Courier New"/>
              </a:rPr>
              <a:t>=</a:t>
            </a:r>
            <a:r>
              <a:rPr sz="1400" dirty="0">
                <a:solidFill>
                  <a:srgbClr val="000000"/>
                </a:solidFill>
                <a:latin typeface="Courier New"/>
                <a:cs typeface="Courier New"/>
              </a:rPr>
              <a:t>objective_jacobian</a:t>
            </a:r>
            <a:r>
              <a:rPr sz="1400" b="1" dirty="0">
                <a:solidFill>
                  <a:srgbClr val="000080"/>
                </a:solidFill>
                <a:latin typeface="Courier New"/>
                <a:cs typeface="Courier New"/>
              </a:rPr>
              <a:t>,</a:t>
            </a:r>
          </a:p>
          <a:p>
            <a:pPr marL="0" marR="0">
              <a:lnSpc>
                <a:spcPts val="1590"/>
              </a:lnSpc>
              <a:spcBef>
                <a:spcPts val="221"/>
              </a:spcBef>
              <a:spcAft>
                <a:spcPts val="0"/>
              </a:spcAft>
            </a:pPr>
            <a:r>
              <a:rPr sz="1400" dirty="0">
                <a:solidFill>
                  <a:srgbClr val="000000"/>
                </a:solidFill>
                <a:latin typeface="Courier New"/>
                <a:cs typeface="Courier New"/>
              </a:rPr>
              <a:t>bounds</a:t>
            </a:r>
            <a:r>
              <a:rPr sz="1400" b="1" spc="-11" dirty="0">
                <a:solidFill>
                  <a:srgbClr val="000080"/>
                </a:solidFill>
                <a:latin typeface="Courier New"/>
                <a:cs typeface="Courier New"/>
              </a:rPr>
              <a:t>=</a:t>
            </a:r>
            <a:r>
              <a:rPr sz="1400" dirty="0">
                <a:solidFill>
                  <a:srgbClr val="000000"/>
                </a:solidFill>
                <a:latin typeface="Courier New"/>
                <a:cs typeface="Courier New"/>
              </a:rPr>
              <a:t>bounds</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000000"/>
                </a:solidFill>
                <a:latin typeface="Courier New"/>
                <a:cs typeface="Courier New"/>
              </a:rPr>
              <a:t>options</a:t>
            </a:r>
            <a:r>
              <a:rPr sz="1400" b="1" dirty="0">
                <a:solidFill>
                  <a:srgbClr val="000080"/>
                </a:solidFill>
                <a:latin typeface="Courier New"/>
                <a:cs typeface="Courier New"/>
              </a:rPr>
              <a:t>={</a:t>
            </a:r>
            <a:r>
              <a:rPr sz="1400" dirty="0">
                <a:solidFill>
                  <a:srgbClr val="808080"/>
                </a:solidFill>
                <a:latin typeface="Courier New"/>
                <a:cs typeface="Courier New"/>
              </a:rPr>
              <a:t>'disp'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dirty="0">
                <a:solidFill>
                  <a:srgbClr val="0000FF"/>
                </a:solidFill>
                <a:latin typeface="Courier New"/>
                <a:cs typeface="Courier New"/>
              </a:rPr>
              <a:t>True</a:t>
            </a:r>
            <a:r>
              <a:rPr sz="1400" b="1" dirty="0">
                <a:solidFill>
                  <a:srgbClr val="000080"/>
                </a:solidFill>
                <a:latin typeface="Courier New"/>
                <a:cs typeface="Courier New"/>
              </a:rPr>
              <a:t>})</a:t>
            </a:r>
          </a:p>
        </p:txBody>
      </p:sp>
      <p:sp>
        <p:nvSpPr>
          <p:cNvPr id="12" name="object 12"/>
          <p:cNvSpPr txBox="1"/>
          <p:nvPr/>
        </p:nvSpPr>
        <p:spPr>
          <a:xfrm>
            <a:off x="4954523" y="5289822"/>
            <a:ext cx="1757433"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print</a:t>
            </a:r>
            <a:r>
              <a:rPr sz="1400" b="1" dirty="0">
                <a:solidFill>
                  <a:srgbClr val="000080"/>
                </a:solidFill>
                <a:latin typeface="Courier New"/>
                <a:cs typeface="Courier New"/>
              </a:rPr>
              <a:t>(</a:t>
            </a:r>
            <a:r>
              <a:rPr sz="1400" dirty="0">
                <a:solidFill>
                  <a:srgbClr val="000000"/>
                </a:solidFill>
                <a:latin typeface="Courier New"/>
                <a:cs typeface="Courier New"/>
              </a:rPr>
              <a:t>result</a:t>
            </a:r>
            <a:r>
              <a:rPr sz="1400" b="1" dirty="0">
                <a:solidFill>
                  <a:srgbClr val="000080"/>
                </a:solidFill>
                <a:latin typeface="Courier New"/>
                <a:cs typeface="Courier New"/>
              </a:rPr>
              <a:t>.</a:t>
            </a:r>
            <a:r>
              <a:rPr sz="1400" spc="-11" dirty="0">
                <a:solidFill>
                  <a:srgbClr val="000000"/>
                </a:solidFill>
                <a:latin typeface="Courier New"/>
                <a:cs typeface="Courier New"/>
              </a:rPr>
              <a:t>x</a:t>
            </a:r>
            <a:r>
              <a:rPr sz="1400" b="1" dirty="0">
                <a:solidFill>
                  <a:srgbClr val="000080"/>
                </a:solidFill>
                <a:latin typeface="Courier New"/>
                <a:cs typeface="Courier New"/>
              </a:rPr>
              <a:t>)</a:t>
            </a:r>
          </a:p>
        </p:txBody>
      </p:sp>
      <p:sp>
        <p:nvSpPr>
          <p:cNvPr id="13" name="object 13"/>
          <p:cNvSpPr txBox="1"/>
          <p:nvPr/>
        </p:nvSpPr>
        <p:spPr>
          <a:xfrm>
            <a:off x="4954523" y="5981826"/>
            <a:ext cx="1064046" cy="450663"/>
          </a:xfrm>
          <a:prstGeom prst="rect">
            <a:avLst/>
          </a:prstGeom>
        </p:spPr>
        <p:txBody>
          <a:bodyPr vert="horz" wrap="square" lIns="0" tIns="0" rIns="0" bIns="0" rtlCol="0">
            <a:spAutoFit/>
          </a:bodyPr>
          <a:lstStyle/>
          <a:p>
            <a:pPr marL="0" marR="0">
              <a:lnSpc>
                <a:spcPts val="1568"/>
              </a:lnSpc>
              <a:spcBef>
                <a:spcPts val="0"/>
              </a:spcBef>
              <a:spcAft>
                <a:spcPts val="0"/>
              </a:spcAft>
            </a:pPr>
            <a:r>
              <a:rPr sz="1400" dirty="0">
                <a:solidFill>
                  <a:srgbClr val="000000"/>
                </a:solidFill>
                <a:latin typeface="Arial"/>
                <a:cs typeface="Arial"/>
              </a:rPr>
              <a:t>Solution:</a:t>
            </a:r>
          </a:p>
          <a:p>
            <a:pPr marL="0" marR="0">
              <a:lnSpc>
                <a:spcPts val="1568"/>
              </a:lnSpc>
              <a:spcBef>
                <a:spcPts val="61"/>
              </a:spcBef>
              <a:spcAft>
                <a:spcPts val="0"/>
              </a:spcAft>
            </a:pPr>
            <a:r>
              <a:rPr sz="1400" dirty="0">
                <a:solidFill>
                  <a:srgbClr val="000000"/>
                </a:solidFill>
                <a:latin typeface="Arial"/>
                <a:cs typeface="Arial"/>
              </a:rPr>
              <a:t>&gt;&gt;&gt;</a:t>
            </a:r>
            <a:r>
              <a:rPr sz="1400" spc="-17" dirty="0">
                <a:solidFill>
                  <a:srgbClr val="000000"/>
                </a:solidFill>
                <a:latin typeface="Arial"/>
                <a:cs typeface="Arial"/>
              </a:rPr>
              <a:t> </a:t>
            </a:r>
            <a:r>
              <a:rPr sz="1400" dirty="0">
                <a:solidFill>
                  <a:srgbClr val="000000"/>
                </a:solidFill>
                <a:latin typeface="Arial"/>
                <a:cs typeface="Arial"/>
              </a:rPr>
              <a:t>[-8.</a:t>
            </a:r>
            <a:r>
              <a:rPr sz="1400" spc="367" dirty="0">
                <a:solidFill>
                  <a:srgbClr val="000000"/>
                </a:solidFill>
                <a:latin typeface="Arial"/>
                <a:cs typeface="Arial"/>
              </a:rPr>
              <a:t> </a:t>
            </a:r>
            <a:r>
              <a:rPr sz="1400" dirty="0">
                <a:solidFill>
                  <a:srgbClr val="000000"/>
                </a:solidFill>
                <a:latin typeface="Arial"/>
                <a:cs typeface="Arial"/>
              </a:rPr>
              <a:t>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784739" y="3604939"/>
            <a:ext cx="3799093" cy="1192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223792" y="188640"/>
            <a:ext cx="6912768" cy="1200329"/>
          </a:xfrm>
          <a:prstGeom prst="rect">
            <a:avLst/>
          </a:prstGeom>
          <a:noFill/>
        </p:spPr>
        <p:txBody>
          <a:bodyPr wrap="square" rtlCol="0">
            <a:spAutoFit/>
          </a:bodyPr>
          <a:lstStyle/>
          <a:p>
            <a:r>
              <a:rPr kumimoji="1" lang="en-US" altLang="ja-JP" dirty="0" smtClean="0"/>
              <a:t>By focusing on only those smooth path options that swerve</a:t>
            </a:r>
            <a:r>
              <a:rPr kumimoji="1" lang="ja-JP" altLang="en-US" dirty="0" smtClean="0"/>
              <a:t>（（真っすぐな進行方向から急に）それる）</a:t>
            </a:r>
            <a:r>
              <a:rPr kumimoji="1" lang="en-US" altLang="ja-JP" dirty="0" smtClean="0"/>
              <a:t> slightly to the left and right of the goal path, the conformal lattice planner produces plans that closely resemble human driving.</a:t>
            </a:r>
            <a:endParaRPr kumimoji="1" lang="ja-JP"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3173647"/>
            <a:ext cx="270847" cy="166143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
        <p:nvSpPr>
          <p:cNvPr id="5" name="正方形/長方形 4"/>
          <p:cNvSpPr/>
          <p:nvPr/>
        </p:nvSpPr>
        <p:spPr>
          <a:xfrm>
            <a:off x="784739" y="3173647"/>
            <a:ext cx="3943109" cy="1191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16" name="図 15"/>
          <p:cNvPicPr>
            <a:picLocks noChangeAspect="1"/>
          </p:cNvPicPr>
          <p:nvPr/>
        </p:nvPicPr>
        <p:blipFill>
          <a:blip r:embed="rId3"/>
          <a:stretch>
            <a:fillRect/>
          </a:stretch>
        </p:blipFill>
        <p:spPr>
          <a:xfrm>
            <a:off x="811278" y="3861048"/>
            <a:ext cx="10703371" cy="1764831"/>
          </a:xfrm>
          <a:prstGeom prst="rect">
            <a:avLst/>
          </a:prstGeom>
        </p:spPr>
      </p:pic>
      <p:sp>
        <p:nvSpPr>
          <p:cNvPr id="5" name="正方形/長方形 4"/>
          <p:cNvSpPr/>
          <p:nvPr/>
        </p:nvSpPr>
        <p:spPr>
          <a:xfrm>
            <a:off x="784739" y="2792647"/>
            <a:ext cx="7831541" cy="780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テキスト ボックス 5"/>
              <p:cNvSpPr txBox="1"/>
              <p:nvPr/>
            </p:nvSpPr>
            <p:spPr>
              <a:xfrm>
                <a:off x="4007768" y="5877272"/>
                <a:ext cx="4680520" cy="369332"/>
              </a:xfrm>
              <a:prstGeom prst="rect">
                <a:avLst/>
              </a:prstGeom>
              <a:noFill/>
            </p:spPr>
            <p:txBody>
              <a:bodyPr wrap="square" rtlCol="0">
                <a:spAutoFit/>
              </a:bodyPr>
              <a:lstStyle/>
              <a:p>
                <a:r>
                  <a:rPr kumimoji="1" lang="ja-JP" altLang="en-US" dirty="0" smtClean="0"/>
                  <a:t>この最小化問題の結果は最適</a:t>
                </a:r>
                <a14:m>
                  <m:oMath xmlns:m="http://schemas.openxmlformats.org/officeDocument/2006/math">
                    <m:r>
                      <a:rPr kumimoji="1" lang="ja-JP" altLang="en-US" b="0" i="1" smtClean="0">
                        <a:latin typeface="Cambria Math" panose="02040503050406030204" pitchFamily="18" charset="0"/>
                      </a:rPr>
                      <m:t>の</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4</m:t>
                        </m:r>
                      </m:sub>
                    </m:sSub>
                  </m:oMath>
                </a14:m>
                <a:r>
                  <a:rPr kumimoji="1" lang="ja-JP" altLang="en-US" dirty="0" smtClean="0"/>
                  <a:t>。</a:t>
                </a:r>
                <a:endParaRPr kumimoji="1" lang="ja-JP" altLang="en-US"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4007768" y="5877272"/>
                <a:ext cx="4680520" cy="369332"/>
              </a:xfrm>
              <a:prstGeom prst="rect">
                <a:avLst/>
              </a:prstGeom>
              <a:blipFill>
                <a:blip r:embed="rId4"/>
                <a:stretch>
                  <a:fillRect l="-1042" t="-13115" b="-19672"/>
                </a:stretch>
              </a:blipFill>
            </p:spPr>
            <p:txBody>
              <a:bodyPr/>
              <a:lstStyle/>
              <a:p>
                <a:r>
                  <a:rPr lang="ja-JP"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757036" y="1666960"/>
            <a:ext cx="955615" cy="242515"/>
          </a:xfrm>
          <a:prstGeom prst="rect">
            <a:avLst/>
          </a:prstGeom>
        </p:spPr>
        <p:txBody>
          <a:bodyPr vert="horz" wrap="square" lIns="0" tIns="0" rIns="0" bIns="0" rtlCol="0">
            <a:spAutoFit/>
          </a:bodyPr>
          <a:lstStyle/>
          <a:p>
            <a:pPr marL="0" marR="0">
              <a:lnSpc>
                <a:spcPts val="2198"/>
              </a:lnSpc>
              <a:spcBef>
                <a:spcPts val="0"/>
              </a:spcBef>
              <a:spcAft>
                <a:spcPts val="0"/>
              </a:spcAft>
            </a:pPr>
            <a:r>
              <a:rPr sz="3300" baseline="27750" dirty="0">
                <a:solidFill>
                  <a:srgbClr val="242852"/>
                </a:solidFill>
                <a:latin typeface="EJPKLQ+Cambria Math"/>
                <a:cs typeface="EJPKLQ+Cambria Math"/>
              </a:rPr>
              <a:t>푎</a:t>
            </a:r>
            <a:r>
              <a:rPr sz="1600" dirty="0">
                <a:solidFill>
                  <a:srgbClr val="242852"/>
                </a:solidFill>
                <a:latin typeface="EJPKLQ+Cambria Math"/>
                <a:cs typeface="EJPKLQ+Cambria Math"/>
              </a:rPr>
              <a:t>0</a:t>
            </a:r>
            <a:r>
              <a:rPr sz="1600" spc="305" dirty="0">
                <a:solidFill>
                  <a:srgbClr val="242852"/>
                </a:solidFill>
                <a:latin typeface="Times New Roman"/>
                <a:cs typeface="Times New Roman"/>
              </a:rPr>
              <a:t> </a:t>
            </a:r>
            <a:r>
              <a:rPr sz="3300" baseline="27750" dirty="0">
                <a:solidFill>
                  <a:srgbClr val="242852"/>
                </a:solidFill>
                <a:latin typeface="EJPKLQ+Cambria Math"/>
                <a:cs typeface="EJPKLQ+Cambria Math"/>
              </a:rPr>
              <a:t>=</a:t>
            </a:r>
            <a:r>
              <a:rPr sz="3300" spc="-225" baseline="27750" dirty="0">
                <a:solidFill>
                  <a:srgbClr val="242852"/>
                </a:solidFill>
                <a:latin typeface="Times New Roman"/>
                <a:cs typeface="Times New Roman"/>
              </a:rPr>
              <a:t> </a:t>
            </a:r>
            <a:r>
              <a:rPr sz="3300" baseline="27750" dirty="0">
                <a:solidFill>
                  <a:srgbClr val="242852"/>
                </a:solidFill>
                <a:latin typeface="EJPKLQ+Cambria Math"/>
                <a:cs typeface="EJPKLQ+Cambria Math"/>
              </a:rPr>
              <a:t>푝</a:t>
            </a:r>
          </a:p>
        </p:txBody>
      </p:sp>
      <p:sp>
        <p:nvSpPr>
          <p:cNvPr id="5" name="object 5"/>
          <p:cNvSpPr txBox="1"/>
          <p:nvPr/>
        </p:nvSpPr>
        <p:spPr>
          <a:xfrm>
            <a:off x="6551421" y="1666960"/>
            <a:ext cx="270562" cy="242515"/>
          </a:xfrm>
          <a:prstGeom prst="rect">
            <a:avLst/>
          </a:prstGeom>
        </p:spPr>
        <p:txBody>
          <a:bodyPr vert="horz" wrap="square" lIns="0" tIns="0" rIns="0" bIns="0" rtlCol="0">
            <a:spAutoFit/>
          </a:bodyPr>
          <a:lstStyle/>
          <a:p>
            <a:pPr marL="0" marR="0">
              <a:lnSpc>
                <a:spcPts val="1609"/>
              </a:lnSpc>
              <a:spcBef>
                <a:spcPts val="0"/>
              </a:spcBef>
              <a:spcAft>
                <a:spcPts val="0"/>
              </a:spcAft>
            </a:pPr>
            <a:r>
              <a:rPr sz="1600" dirty="0">
                <a:solidFill>
                  <a:srgbClr val="242852"/>
                </a:solidFill>
                <a:latin typeface="EJPKLQ+Cambria Math"/>
                <a:cs typeface="EJPKLQ+Cambria Math"/>
              </a:rPr>
              <a:t>0</a:t>
            </a:r>
          </a:p>
        </p:txBody>
      </p:sp>
      <p:pic>
        <p:nvPicPr>
          <p:cNvPr id="30" name="図 29"/>
          <p:cNvPicPr>
            <a:picLocks noChangeAspect="1"/>
          </p:cNvPicPr>
          <p:nvPr/>
        </p:nvPicPr>
        <p:blipFill>
          <a:blip r:embed="rId3"/>
          <a:stretch>
            <a:fillRect/>
          </a:stretch>
        </p:blipFill>
        <p:spPr>
          <a:xfrm>
            <a:off x="5732202" y="2204864"/>
            <a:ext cx="5555754" cy="3099352"/>
          </a:xfrm>
          <a:prstGeom prst="rect">
            <a:avLst/>
          </a:prstGeom>
        </p:spPr>
      </p:pic>
      <mc:AlternateContent xmlns:mc="http://schemas.openxmlformats.org/markup-compatibility/2006">
        <mc:Choice xmlns:a14="http://schemas.microsoft.com/office/drawing/2010/main" Requires="a14">
          <p:sp>
            <p:nvSpPr>
              <p:cNvPr id="6" name="テキスト ボックス 5"/>
              <p:cNvSpPr txBox="1"/>
              <p:nvPr/>
            </p:nvSpPr>
            <p:spPr>
              <a:xfrm>
                <a:off x="911424" y="3569874"/>
                <a:ext cx="4248472" cy="923330"/>
              </a:xfrm>
              <a:prstGeom prst="rect">
                <a:avLst/>
              </a:prstGeom>
              <a:noFill/>
            </p:spPr>
            <p:txBody>
              <a:bodyPr wrap="square" rtlCol="0">
                <a:spAutoFit/>
              </a:bodyPr>
              <a:lstStyle/>
              <a:p>
                <a:r>
                  <a:rPr kumimoji="1" lang="en-US" altLang="ja-JP" dirty="0" smtClean="0"/>
                  <a:t>Sample points</a:t>
                </a:r>
                <a:r>
                  <a:rPr kumimoji="1" lang="ja-JP" altLang="en-US" dirty="0" smtClean="0"/>
                  <a:t>はパスとして利用すると思う。でも</a:t>
                </a:r>
                <a14:m>
                  <m:oMath xmlns:m="http://schemas.openxmlformats.org/officeDocument/2006/math">
                    <m:r>
                      <a:rPr kumimoji="1" lang="en-US" altLang="ja-JP" b="0" i="1" smtClean="0">
                        <a:latin typeface="Cambria Math" panose="02040503050406030204" pitchFamily="18" charset="0"/>
                      </a:rPr>
                      <m:t>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smtClean="0"/>
                  <a:t>まで簡単に計算できるが、</a:t>
                </a:r>
                <a14:m>
                  <m:oMath xmlns:m="http://schemas.openxmlformats.org/officeDocument/2006/math">
                    <m:r>
                      <a:rPr kumimoji="1" lang="en-US" altLang="ja-JP" b="0" i="1" smtClean="0">
                        <a:latin typeface="Cambria Math" panose="02040503050406030204" pitchFamily="18" charset="0"/>
                      </a:rPr>
                      <m:t>𝑥</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smtClean="0"/>
                  <a:t>は積分する必要がある。</a:t>
                </a:r>
                <a:endParaRPr kumimoji="1" lang="ja-JP" altLang="en-US"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911424" y="3569874"/>
                <a:ext cx="4248472" cy="923330"/>
              </a:xfrm>
              <a:prstGeom prst="rect">
                <a:avLst/>
              </a:prstGeom>
              <a:blipFill>
                <a:blip r:embed="rId4"/>
                <a:stretch>
                  <a:fillRect l="-1293" t="-5960" r="-2586" b="-7947"/>
                </a:stretch>
              </a:blipFill>
            </p:spPr>
            <p:txBody>
              <a:bodyPr/>
              <a:lstStyle/>
              <a:p>
                <a:r>
                  <a:rPr lang="ja-JP"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21" name="図 20"/>
          <p:cNvPicPr>
            <a:picLocks noChangeAspect="1"/>
          </p:cNvPicPr>
          <p:nvPr/>
        </p:nvPicPr>
        <p:blipFill>
          <a:blip r:embed="rId3"/>
          <a:stretch>
            <a:fillRect/>
          </a:stretch>
        </p:blipFill>
        <p:spPr>
          <a:xfrm>
            <a:off x="513892" y="4941168"/>
            <a:ext cx="11129417" cy="1704065"/>
          </a:xfrm>
          <a:prstGeom prst="rect">
            <a:avLst/>
          </a:prstGeom>
        </p:spPr>
      </p:pic>
      <p:sp>
        <p:nvSpPr>
          <p:cNvPr id="6" name="テキスト ボックス 5"/>
          <p:cNvSpPr txBox="1"/>
          <p:nvPr/>
        </p:nvSpPr>
        <p:spPr>
          <a:xfrm>
            <a:off x="9840416" y="1196752"/>
            <a:ext cx="2232248" cy="2308324"/>
          </a:xfrm>
          <a:prstGeom prst="rect">
            <a:avLst/>
          </a:prstGeom>
          <a:noFill/>
        </p:spPr>
        <p:txBody>
          <a:bodyPr wrap="square" rtlCol="0">
            <a:spAutoFit/>
          </a:bodyPr>
          <a:lstStyle/>
          <a:p>
            <a:r>
              <a:rPr kumimoji="1" lang="ja-JP" altLang="en-US" dirty="0" smtClean="0"/>
              <a:t>シンプソン公式のほうが精度が良いが、台形公式のほうが計算早い。</a:t>
            </a:r>
            <a:endParaRPr kumimoji="1" lang="en-US" altLang="ja-JP" dirty="0" smtClean="0"/>
          </a:p>
          <a:p>
            <a:r>
              <a:rPr kumimoji="1" lang="ja-JP" altLang="en-US" dirty="0" smtClean="0"/>
              <a:t>シンプソン公式は境界条件を表すのみ。</a:t>
            </a:r>
            <a:endParaRPr kumimoji="1" lang="en-US" altLang="ja-JP" dirty="0" smtClean="0"/>
          </a:p>
          <a:p>
            <a:r>
              <a:rPr kumimoji="1" lang="ja-JP" altLang="en-US" dirty="0" smtClean="0"/>
              <a:t>台形公式はパス点列を計算する。</a:t>
            </a:r>
            <a:endParaRPr kumimoji="1" lang="ja-JP" altLang="en-US" dirty="0"/>
          </a:p>
        </p:txBody>
      </p:sp>
      <p:sp>
        <p:nvSpPr>
          <p:cNvPr id="7" name="テキスト ボックス 6"/>
          <p:cNvSpPr txBox="1"/>
          <p:nvPr/>
        </p:nvSpPr>
        <p:spPr>
          <a:xfrm>
            <a:off x="2207568" y="233163"/>
            <a:ext cx="1152128" cy="369332"/>
          </a:xfrm>
          <a:prstGeom prst="rect">
            <a:avLst/>
          </a:prstGeom>
          <a:noFill/>
        </p:spPr>
        <p:txBody>
          <a:bodyPr wrap="square" rtlCol="0">
            <a:spAutoFit/>
          </a:bodyPr>
          <a:lstStyle/>
          <a:p>
            <a:r>
              <a:rPr kumimoji="1" lang="ja-JP" altLang="en-US" dirty="0" smtClean="0"/>
              <a:t>台形公式</a:t>
            </a:r>
            <a:endParaRPr kumimoji="1" lang="ja-JP" altLang="en-US" dirty="0"/>
          </a:p>
        </p:txBody>
      </p:sp>
      <p:sp>
        <p:nvSpPr>
          <p:cNvPr id="8" name="テキスト ボックス 7"/>
          <p:cNvSpPr txBox="1"/>
          <p:nvPr/>
        </p:nvSpPr>
        <p:spPr>
          <a:xfrm>
            <a:off x="5807968" y="0"/>
            <a:ext cx="6384032" cy="1477328"/>
          </a:xfrm>
          <a:prstGeom prst="rect">
            <a:avLst/>
          </a:prstGeom>
          <a:noFill/>
        </p:spPr>
        <p:txBody>
          <a:bodyPr wrap="square" rtlCol="0">
            <a:spAutoFit/>
          </a:bodyPr>
          <a:lstStyle/>
          <a:p>
            <a:r>
              <a:rPr kumimoji="1" lang="en-US" altLang="ja-JP" dirty="0" smtClean="0"/>
              <a:t>Since we don’t have a closed form solution of the position along the spiral, we again need to perform numerical integration. However, since this time, we are evaluating the integral in </a:t>
            </a:r>
            <a:r>
              <a:rPr kumimoji="1" lang="en-US" altLang="ja-JP" dirty="0" smtClean="0">
                <a:solidFill>
                  <a:srgbClr val="FF0000"/>
                </a:solidFill>
              </a:rPr>
              <a:t>numerous points </a:t>
            </a:r>
            <a:r>
              <a:rPr kumimoji="1" lang="en-US" altLang="ja-JP" dirty="0" smtClean="0"/>
              <a:t>along the entire </a:t>
            </a:r>
            <a:r>
              <a:rPr lang="en-US" altLang="ja-JP" dirty="0" smtClean="0"/>
              <a:t>spiral, a </a:t>
            </a:r>
            <a:r>
              <a:rPr lang="en-US" altLang="ja-JP" dirty="0" smtClean="0">
                <a:solidFill>
                  <a:srgbClr val="FF0000"/>
                </a:solidFill>
              </a:rPr>
              <a:t>more efficient method is needed </a:t>
            </a:r>
            <a:r>
              <a:rPr lang="en-US" altLang="ja-JP" dirty="0" smtClean="0"/>
              <a:t>to solve these integrals.</a:t>
            </a:r>
            <a:endParaRPr kumimoji="1" lang="ja-JP" altLang="en-US" dirty="0"/>
          </a:p>
        </p:txBody>
      </p:sp>
      <p:sp>
        <p:nvSpPr>
          <p:cNvPr id="9" name="テキスト ボックス 8"/>
          <p:cNvSpPr txBox="1"/>
          <p:nvPr/>
        </p:nvSpPr>
        <p:spPr>
          <a:xfrm>
            <a:off x="3143672" y="3140968"/>
            <a:ext cx="2160240" cy="369332"/>
          </a:xfrm>
          <a:prstGeom prst="rect">
            <a:avLst/>
          </a:prstGeom>
          <a:noFill/>
        </p:spPr>
        <p:txBody>
          <a:bodyPr wrap="square" rtlCol="0">
            <a:spAutoFit/>
          </a:bodyPr>
          <a:lstStyle/>
          <a:p>
            <a:r>
              <a:rPr kumimoji="1" lang="en-US" altLang="ja-JP" dirty="0" smtClean="0"/>
              <a:t>Linear interpolation</a:t>
            </a:r>
            <a:endParaRPr kumimoji="1" lang="ja-JP" altLang="en-US" dirty="0"/>
          </a:p>
        </p:txBody>
      </p:sp>
      <p:sp>
        <p:nvSpPr>
          <p:cNvPr id="10" name="テキスト ボックス 9"/>
          <p:cNvSpPr txBox="1"/>
          <p:nvPr/>
        </p:nvSpPr>
        <p:spPr>
          <a:xfrm>
            <a:off x="4511824" y="4293096"/>
            <a:ext cx="7680176" cy="1200329"/>
          </a:xfrm>
          <a:prstGeom prst="rect">
            <a:avLst/>
          </a:prstGeom>
          <a:noFill/>
        </p:spPr>
        <p:txBody>
          <a:bodyPr wrap="square" rtlCol="0">
            <a:spAutoFit/>
          </a:bodyPr>
          <a:lstStyle/>
          <a:p>
            <a:r>
              <a:rPr kumimoji="1" lang="en-US" altLang="ja-JP" dirty="0" smtClean="0"/>
              <a:t>The trapezoid rule is significantly more efficient than Simpson’s rule in this context, because </a:t>
            </a:r>
            <a:r>
              <a:rPr kumimoji="1" lang="en-US" altLang="ja-JP" dirty="0" smtClean="0">
                <a:solidFill>
                  <a:srgbClr val="FF0000"/>
                </a:solidFill>
              </a:rPr>
              <a:t>each subsequent point</a:t>
            </a:r>
            <a:r>
              <a:rPr kumimoji="1" lang="en-US" altLang="ja-JP" dirty="0" smtClean="0"/>
              <a:t> along the curve, </a:t>
            </a:r>
            <a:r>
              <a:rPr kumimoji="1" lang="en-US" altLang="ja-JP" dirty="0" smtClean="0">
                <a:solidFill>
                  <a:srgbClr val="FF0000"/>
                </a:solidFill>
              </a:rPr>
              <a:t>can be constructed from the previous one</a:t>
            </a:r>
            <a:r>
              <a:rPr kumimoji="1" lang="en-US" altLang="ja-JP" dirty="0" smtClean="0"/>
              <a:t>. So we </a:t>
            </a:r>
            <a:r>
              <a:rPr kumimoji="1" lang="en-US" altLang="ja-JP" dirty="0" smtClean="0">
                <a:solidFill>
                  <a:srgbClr val="FF0000"/>
                </a:solidFill>
              </a:rPr>
              <a:t>only have to do one sweep </a:t>
            </a:r>
            <a:r>
              <a:rPr kumimoji="1" lang="en-US" altLang="ja-JP" dirty="0" smtClean="0"/>
              <a:t>through the spiral to get all of the required points.</a:t>
            </a:r>
            <a:endParaRPr kumimoji="1" lang="ja-JP" altLang="en-US" dirty="0"/>
          </a:p>
        </p:txBody>
      </p:sp>
      <p:sp>
        <p:nvSpPr>
          <p:cNvPr id="11" name="テキスト ボックス 10"/>
          <p:cNvSpPr txBox="1"/>
          <p:nvPr/>
        </p:nvSpPr>
        <p:spPr>
          <a:xfrm>
            <a:off x="8004211" y="5093897"/>
            <a:ext cx="4152990" cy="369332"/>
          </a:xfrm>
          <a:prstGeom prst="rect">
            <a:avLst/>
          </a:prstGeom>
          <a:noFill/>
        </p:spPr>
        <p:txBody>
          <a:bodyPr wrap="square" rtlCol="0">
            <a:spAutoFit/>
          </a:bodyPr>
          <a:lstStyle/>
          <a:p>
            <a:r>
              <a:rPr kumimoji="1" lang="ja-JP" altLang="en-US" dirty="0" smtClean="0"/>
              <a:t>だから関数名が</a:t>
            </a:r>
            <a:r>
              <a:rPr kumimoji="1" lang="en-US" altLang="ja-JP" dirty="0" smtClean="0"/>
              <a:t>cumulative</a:t>
            </a:r>
            <a:r>
              <a:rPr kumimoji="1" lang="ja-JP" altLang="en-US" dirty="0" smtClean="0"/>
              <a:t>（累計）だ</a:t>
            </a:r>
            <a:endParaRPr kumimoji="1" lang="ja-JP"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90692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
        <p:nvSpPr>
          <p:cNvPr id="4" name="正方形/長方形 3"/>
          <p:cNvSpPr/>
          <p:nvPr/>
        </p:nvSpPr>
        <p:spPr>
          <a:xfrm>
            <a:off x="2495600" y="476672"/>
            <a:ext cx="172819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3399154" y="1564037"/>
            <a:ext cx="31346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퐫</a:t>
            </a:r>
          </a:p>
        </p:txBody>
      </p:sp>
      <p:sp>
        <p:nvSpPr>
          <p:cNvPr id="6" name="object 6"/>
          <p:cNvSpPr txBox="1"/>
          <p:nvPr/>
        </p:nvSpPr>
        <p:spPr>
          <a:xfrm>
            <a:off x="800404" y="3647726"/>
            <a:ext cx="1286547"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366" dirty="0">
                <a:solidFill>
                  <a:srgbClr val="002060"/>
                </a:solidFill>
                <a:latin typeface="Times New Roman"/>
                <a:cs typeface="Times New Roman"/>
              </a:rPr>
              <a:t> </a:t>
            </a:r>
            <a:r>
              <a:rPr sz="2650" dirty="0">
                <a:solidFill>
                  <a:srgbClr val="002060"/>
                </a:solidFill>
                <a:latin typeface="VPIOHA+Cambria Math"/>
                <a:cs typeface="VPIOHA+Cambria Math"/>
              </a:rPr>
              <a:t>푦</a:t>
            </a:r>
          </a:p>
        </p:txBody>
      </p:sp>
      <p:sp>
        <p:nvSpPr>
          <p:cNvPr id="7" name="object 7"/>
          <p:cNvSpPr txBox="1"/>
          <p:nvPr/>
        </p:nvSpPr>
        <p:spPr>
          <a:xfrm>
            <a:off x="8056753" y="4052459"/>
            <a:ext cx="295429" cy="285534"/>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3</a:t>
            </a:r>
          </a:p>
        </p:txBody>
      </p:sp>
      <p:sp>
        <p:nvSpPr>
          <p:cNvPr id="8" name="object 8"/>
          <p:cNvSpPr txBox="1"/>
          <p:nvPr/>
        </p:nvSpPr>
        <p:spPr>
          <a:xfrm>
            <a:off x="9178797" y="4052459"/>
            <a:ext cx="298300" cy="692628"/>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2</a:t>
            </a:r>
          </a:p>
          <a:p>
            <a:pPr marL="3047" marR="0">
              <a:lnSpc>
                <a:spcPts val="1945"/>
              </a:lnSpc>
              <a:spcBef>
                <a:spcPts val="1309"/>
              </a:spcBef>
              <a:spcAft>
                <a:spcPts val="0"/>
              </a:spcAft>
            </a:pPr>
            <a:r>
              <a:rPr sz="1950" dirty="0">
                <a:solidFill>
                  <a:srgbClr val="002060"/>
                </a:solidFill>
                <a:latin typeface="VPIOHA+Cambria Math"/>
                <a:cs typeface="VPIOHA+Cambria Math"/>
              </a:rPr>
              <a:t>2</a:t>
            </a:r>
          </a:p>
        </p:txBody>
      </p:sp>
      <p:sp>
        <p:nvSpPr>
          <p:cNvPr id="9" name="object 9"/>
          <p:cNvSpPr txBox="1"/>
          <p:nvPr/>
        </p:nvSpPr>
        <p:spPr>
          <a:xfrm>
            <a:off x="6378828" y="4105180"/>
            <a:ext cx="467161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3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93"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21"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p>
        </p:txBody>
      </p:sp>
      <p:sp>
        <p:nvSpPr>
          <p:cNvPr id="10" name="object 10"/>
          <p:cNvSpPr txBox="1"/>
          <p:nvPr/>
        </p:nvSpPr>
        <p:spPr>
          <a:xfrm>
            <a:off x="7697089"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1" name="object 11"/>
          <p:cNvSpPr txBox="1"/>
          <p:nvPr/>
        </p:nvSpPr>
        <p:spPr>
          <a:xfrm>
            <a:off x="8819133"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2" name="object 12"/>
          <p:cNvSpPr txBox="1"/>
          <p:nvPr/>
        </p:nvSpPr>
        <p:spPr>
          <a:xfrm>
            <a:off x="9933178"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3" name="object 13"/>
          <p:cNvSpPr txBox="1"/>
          <p:nvPr/>
        </p:nvSpPr>
        <p:spPr>
          <a:xfrm>
            <a:off x="10897869"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sp>
        <p:nvSpPr>
          <p:cNvPr id="14" name="object 14"/>
          <p:cNvSpPr txBox="1"/>
          <p:nvPr/>
        </p:nvSpPr>
        <p:spPr>
          <a:xfrm>
            <a:off x="8079613" y="445985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5" name="object 15"/>
          <p:cNvSpPr txBox="1"/>
          <p:nvPr/>
        </p:nvSpPr>
        <p:spPr>
          <a:xfrm>
            <a:off x="6416928" y="4512088"/>
            <a:ext cx="461737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푦</a:t>
            </a:r>
            <a:r>
              <a:rPr sz="2650" spc="49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48"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93"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5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p>
        </p:txBody>
      </p:sp>
      <p:sp>
        <p:nvSpPr>
          <p:cNvPr id="16" name="object 16"/>
          <p:cNvSpPr txBox="1"/>
          <p:nvPr/>
        </p:nvSpPr>
        <p:spPr>
          <a:xfrm>
            <a:off x="7719948"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7" name="object 17"/>
          <p:cNvSpPr txBox="1"/>
          <p:nvPr/>
        </p:nvSpPr>
        <p:spPr>
          <a:xfrm>
            <a:off x="8822181"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8" name="object 18"/>
          <p:cNvSpPr txBox="1"/>
          <p:nvPr/>
        </p:nvSpPr>
        <p:spPr>
          <a:xfrm>
            <a:off x="9916414"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9" name="object 19"/>
          <p:cNvSpPr txBox="1"/>
          <p:nvPr/>
        </p:nvSpPr>
        <p:spPr>
          <a:xfrm>
            <a:off x="10861293"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pic>
        <p:nvPicPr>
          <p:cNvPr id="20" name="図 19"/>
          <p:cNvPicPr>
            <a:picLocks noChangeAspect="1"/>
          </p:cNvPicPr>
          <p:nvPr/>
        </p:nvPicPr>
        <p:blipFill>
          <a:blip r:embed="rId3"/>
          <a:stretch>
            <a:fillRect/>
          </a:stretch>
        </p:blipFill>
        <p:spPr>
          <a:xfrm>
            <a:off x="7052245" y="1421682"/>
            <a:ext cx="3533775" cy="1038225"/>
          </a:xfrm>
          <a:prstGeom prst="rect">
            <a:avLst/>
          </a:prstGeom>
        </p:spPr>
      </p:pic>
      <p:sp>
        <p:nvSpPr>
          <p:cNvPr id="5" name="正方形/長方形 4"/>
          <p:cNvSpPr/>
          <p:nvPr/>
        </p:nvSpPr>
        <p:spPr>
          <a:xfrm>
            <a:off x="1487488" y="1940795"/>
            <a:ext cx="4608512" cy="408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684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0034"/>
              </a:spcBef>
              <a:spcAft>
                <a:spcPts val="0"/>
              </a:spcAft>
            </a:pPr>
            <a:r>
              <a:rPr sz="2650" dirty="0">
                <a:solidFill>
                  <a:srgbClr val="002060"/>
                </a:solidFill>
                <a:latin typeface="Arial"/>
                <a:cs typeface="Arial"/>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513892" y="485030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784739" y="2348880"/>
            <a:ext cx="4663189"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739" y="3140968"/>
            <a:ext cx="4303149"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テキスト ボックス 3"/>
          <p:cNvSpPr txBox="1"/>
          <p:nvPr/>
        </p:nvSpPr>
        <p:spPr>
          <a:xfrm>
            <a:off x="513892" y="4365104"/>
            <a:ext cx="4429980" cy="1200329"/>
          </a:xfrm>
          <a:prstGeom prst="rect">
            <a:avLst/>
          </a:prstGeom>
          <a:noFill/>
        </p:spPr>
        <p:txBody>
          <a:bodyPr wrap="square" rtlCol="0">
            <a:spAutoFit/>
          </a:bodyPr>
          <a:lstStyle/>
          <a:p>
            <a:r>
              <a:rPr kumimoji="1" lang="en-US" altLang="ja-JP" dirty="0" smtClean="0"/>
              <a:t>Similar to the reactive planner we developed in module 4, this planner </a:t>
            </a:r>
            <a:r>
              <a:rPr kumimoji="1" lang="en-US" altLang="ja-JP" dirty="0" smtClean="0">
                <a:solidFill>
                  <a:srgbClr val="FF0000"/>
                </a:solidFill>
              </a:rPr>
              <a:t>proceeds in a receding horizon fashion</a:t>
            </a:r>
            <a:r>
              <a:rPr kumimoji="1" lang="en-US" altLang="ja-JP" dirty="0" smtClean="0"/>
              <a:t> towards the goal at the end of the lane.</a:t>
            </a:r>
            <a:endParaRPr kumimoji="1" lang="ja-JP"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テキスト ボックス 2"/>
          <p:cNvSpPr txBox="1"/>
          <p:nvPr/>
        </p:nvSpPr>
        <p:spPr>
          <a:xfrm>
            <a:off x="4727848" y="5517232"/>
            <a:ext cx="7416824" cy="1200329"/>
          </a:xfrm>
          <a:prstGeom prst="rect">
            <a:avLst/>
          </a:prstGeom>
          <a:noFill/>
        </p:spPr>
        <p:txBody>
          <a:bodyPr wrap="square" rtlCol="0">
            <a:spAutoFit/>
          </a:bodyPr>
          <a:lstStyle/>
          <a:p>
            <a:r>
              <a:rPr kumimoji="1" lang="en-US" altLang="ja-JP" dirty="0" smtClean="0"/>
              <a:t>If you recall from Module 1, there are many factors that affect velocity profile generation. In particular, we will focus on the </a:t>
            </a:r>
            <a:r>
              <a:rPr kumimoji="1" lang="en-US" altLang="ja-JP" dirty="0" smtClean="0">
                <a:solidFill>
                  <a:srgbClr val="FF0000"/>
                </a:solidFill>
              </a:rPr>
              <a:t>reference velocity provided by the behavior planner</a:t>
            </a:r>
            <a:r>
              <a:rPr kumimoji="1" lang="en-US" altLang="ja-JP" dirty="0" smtClean="0"/>
              <a:t>, the </a:t>
            </a:r>
            <a:r>
              <a:rPr kumimoji="1" lang="en-US" altLang="ja-JP" dirty="0" smtClean="0">
                <a:solidFill>
                  <a:srgbClr val="FF0000"/>
                </a:solidFill>
              </a:rPr>
              <a:t>velocity of dynamic obstacles in front of us</a:t>
            </a:r>
            <a:r>
              <a:rPr kumimoji="1" lang="en-US" altLang="ja-JP" dirty="0" smtClean="0"/>
              <a:t>, and the </a:t>
            </a:r>
            <a:r>
              <a:rPr kumimoji="1" lang="en-US" altLang="ja-JP" dirty="0" smtClean="0">
                <a:solidFill>
                  <a:srgbClr val="FF0000"/>
                </a:solidFill>
              </a:rPr>
              <a:t>velocity required to maintain passenger comfort and vehicle stability</a:t>
            </a:r>
            <a:r>
              <a:rPr kumimoji="1" lang="en-US" altLang="ja-JP" dirty="0" smtClean="0"/>
              <a:t>.</a:t>
            </a:r>
            <a:endParaRPr kumimoji="1" lang="ja-JP"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283193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3791744" y="2348880"/>
            <a:ext cx="4320480" cy="452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847528" y="980728"/>
            <a:ext cx="8496944" cy="646331"/>
          </a:xfrm>
          <a:prstGeom prst="rect">
            <a:avLst/>
          </a:prstGeom>
          <a:noFill/>
        </p:spPr>
        <p:txBody>
          <a:bodyPr wrap="square" rtlCol="0">
            <a:spAutoFit/>
          </a:bodyPr>
          <a:lstStyle/>
          <a:p>
            <a:r>
              <a:rPr kumimoji="1" lang="en-US" altLang="ja-JP" dirty="0" smtClean="0"/>
              <a:t>The first step in generating a velocity profile is determining our </a:t>
            </a:r>
            <a:r>
              <a:rPr kumimoji="1" lang="en-US" altLang="ja-JP" dirty="0" smtClean="0">
                <a:solidFill>
                  <a:srgbClr val="FF0000"/>
                </a:solidFill>
              </a:rPr>
              <a:t>final required velocity</a:t>
            </a:r>
            <a:r>
              <a:rPr kumimoji="1" lang="en-US" altLang="ja-JP" dirty="0" smtClean="0"/>
              <a:t>. </a:t>
            </a:r>
            <a:r>
              <a:rPr kumimoji="1" lang="ja-JP" altLang="en-US" dirty="0" smtClean="0"/>
              <a:t>ここの</a:t>
            </a:r>
            <a:r>
              <a:rPr kumimoji="1" lang="en-US" altLang="ja-JP" dirty="0" smtClean="0"/>
              <a:t>reference velocity</a:t>
            </a:r>
            <a:r>
              <a:rPr kumimoji="1" lang="ja-JP" altLang="en-US" dirty="0" smtClean="0"/>
              <a:t>は</a:t>
            </a:r>
            <a:r>
              <a:rPr kumimoji="1" lang="en-US" altLang="ja-JP" dirty="0" smtClean="0"/>
              <a:t>final required velocity</a:t>
            </a:r>
            <a:r>
              <a:rPr kumimoji="1" lang="ja-JP" altLang="en-US" dirty="0" smtClean="0"/>
              <a:t>として理解したほうが簡単だと思う。</a:t>
            </a:r>
            <a:endParaRPr kumimoji="1" lang="ja-JP"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10" name="図 9"/>
          <p:cNvPicPr>
            <a:picLocks noChangeAspect="1"/>
          </p:cNvPicPr>
          <p:nvPr/>
        </p:nvPicPr>
        <p:blipFill>
          <a:blip r:embed="rId3"/>
          <a:stretch>
            <a:fillRect/>
          </a:stretch>
        </p:blipFill>
        <p:spPr>
          <a:xfrm>
            <a:off x="7032104" y="5013176"/>
            <a:ext cx="3762375" cy="1209675"/>
          </a:xfrm>
          <a:prstGeom prst="rect">
            <a:avLst/>
          </a:prstGeom>
        </p:spPr>
      </p:pic>
      <p:sp>
        <p:nvSpPr>
          <p:cNvPr id="5" name="正方形/長方形 4"/>
          <p:cNvSpPr/>
          <p:nvPr/>
        </p:nvSpPr>
        <p:spPr>
          <a:xfrm>
            <a:off x="784739" y="1521250"/>
            <a:ext cx="3583069"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91544" y="3604939"/>
            <a:ext cx="403244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4021014"/>
            <a:ext cx="2070901" cy="416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1911350" y="1970945"/>
            <a:ext cx="417263"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FJQLCM+Cambria Math"/>
                <a:cs typeface="FJQLCM+Cambria Math"/>
              </a:rPr>
              <a:t>κ</a:t>
            </a:r>
            <a:r>
              <a:rPr sz="2900" baseline="-20377" dirty="0">
                <a:solidFill>
                  <a:srgbClr val="002060"/>
                </a:solidFill>
                <a:latin typeface="FJQLCM+Cambria Math"/>
                <a:cs typeface="FJQLCM+Cambria Math"/>
              </a:rPr>
              <a:t>푖</a:t>
            </a:r>
          </a:p>
        </p:txBody>
      </p:sp>
      <p:sp>
        <p:nvSpPr>
          <p:cNvPr id="5" name="object 5"/>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3518280" y="5211375"/>
            <a:ext cx="718006" cy="445360"/>
          </a:xfrm>
          <a:prstGeom prst="rect">
            <a:avLst/>
          </a:prstGeom>
        </p:spPr>
        <p:txBody>
          <a:bodyPr vert="horz" wrap="square" lIns="0" tIns="0" rIns="0" bIns="0" rtlCol="0">
            <a:spAutoFit/>
          </a:bodyPr>
          <a:lstStyle/>
          <a:p>
            <a:pPr marL="0" marR="0">
              <a:lnSpc>
                <a:spcPts val="2798"/>
              </a:lnSpc>
              <a:spcBef>
                <a:spcPts val="0"/>
              </a:spcBef>
              <a:spcAft>
                <a:spcPts val="0"/>
              </a:spcAft>
            </a:pPr>
            <a:r>
              <a:rPr sz="4200" baseline="28097" dirty="0">
                <a:solidFill>
                  <a:srgbClr val="242852"/>
                </a:solidFill>
                <a:latin typeface="ACDWHQ+Cambria Math"/>
                <a:cs typeface="ACDWHQ+Cambria Math"/>
              </a:rPr>
              <a:t>푎</a:t>
            </a:r>
            <a:r>
              <a:rPr sz="2050" dirty="0">
                <a:solidFill>
                  <a:srgbClr val="242852"/>
                </a:solidFill>
                <a:latin typeface="FJQLCM+Cambria Math"/>
                <a:cs typeface="FJQLCM+Cambria Math"/>
              </a:rPr>
              <a:t>푙푎푡</a:t>
            </a:r>
          </a:p>
        </p:txBody>
      </p:sp>
      <p:sp>
        <p:nvSpPr>
          <p:cNvPr id="7" name="object 7"/>
          <p:cNvSpPr txBox="1"/>
          <p:nvPr/>
        </p:nvSpPr>
        <p:spPr>
          <a:xfrm>
            <a:off x="2411856" y="5479599"/>
            <a:ext cx="1307879" cy="359073"/>
          </a:xfrm>
          <a:prstGeom prst="rect">
            <a:avLst/>
          </a:prstGeom>
        </p:spPr>
        <p:txBody>
          <a:bodyPr vert="horz" wrap="square" lIns="0" tIns="0" rIns="0" bIns="0" rtlCol="0">
            <a:spAutoFit/>
          </a:bodyPr>
          <a:lstStyle/>
          <a:p>
            <a:pPr marL="0" marR="0">
              <a:lnSpc>
                <a:spcPts val="2798"/>
              </a:lnSpc>
              <a:spcBef>
                <a:spcPts val="0"/>
              </a:spcBef>
              <a:spcAft>
                <a:spcPts val="0"/>
              </a:spcAft>
            </a:pPr>
            <a:r>
              <a:rPr sz="2800" spc="-23" dirty="0">
                <a:solidFill>
                  <a:srgbClr val="242852"/>
                </a:solidFill>
                <a:latin typeface="FJQLCM+Cambria Math"/>
                <a:cs typeface="FJQLCM+Cambria Math"/>
              </a:rPr>
              <a:t>푣</a:t>
            </a:r>
            <a:r>
              <a:rPr sz="3100" baseline="-20571" dirty="0">
                <a:solidFill>
                  <a:srgbClr val="242852"/>
                </a:solidFill>
                <a:latin typeface="FJQLCM+Cambria Math"/>
                <a:cs typeface="FJQLCM+Cambria Math"/>
              </a:rPr>
              <a:t>푘</a:t>
            </a:r>
            <a:r>
              <a:rPr sz="3100" spc="180" baseline="-20571" dirty="0">
                <a:solidFill>
                  <a:srgbClr val="242852"/>
                </a:solidFill>
                <a:latin typeface="Times New Roman"/>
                <a:cs typeface="Times New Roman"/>
              </a:rPr>
              <a:t> </a:t>
            </a:r>
            <a:r>
              <a:rPr sz="2800" dirty="0">
                <a:solidFill>
                  <a:srgbClr val="242852"/>
                </a:solidFill>
                <a:latin typeface="FJQLCM+Cambria Math"/>
                <a:cs typeface="FJQLCM+Cambria Math"/>
              </a:rPr>
              <a:t>≤</a:t>
            </a:r>
          </a:p>
        </p:txBody>
      </p:sp>
      <p:sp>
        <p:nvSpPr>
          <p:cNvPr id="8" name="object 8"/>
          <p:cNvSpPr txBox="1"/>
          <p:nvPr/>
        </p:nvSpPr>
        <p:spPr>
          <a:xfrm>
            <a:off x="6665341" y="5482104"/>
            <a:ext cx="3593741" cy="393843"/>
          </a:xfrm>
          <a:prstGeom prst="rect">
            <a:avLst/>
          </a:prstGeom>
        </p:spPr>
        <p:txBody>
          <a:bodyPr vert="horz" wrap="square" lIns="0" tIns="0" rIns="0" bIns="0" rtlCol="0">
            <a:spAutoFit/>
          </a:bodyPr>
          <a:lstStyle/>
          <a:p>
            <a:pPr marL="0" marR="0">
              <a:lnSpc>
                <a:spcPts val="2801"/>
              </a:lnSpc>
              <a:spcBef>
                <a:spcPts val="0"/>
              </a:spcBef>
              <a:spcAft>
                <a:spcPts val="0"/>
              </a:spcAft>
            </a:pPr>
            <a:r>
              <a:rPr sz="2800" dirty="0">
                <a:solidFill>
                  <a:srgbClr val="242852"/>
                </a:solidFill>
                <a:latin typeface="FJQLCM+Cambria Math"/>
                <a:cs typeface="FJQLCM+Cambria Math"/>
              </a:rPr>
              <a:t>푣</a:t>
            </a:r>
            <a:r>
              <a:rPr sz="2800" spc="1281"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75" dirty="0">
                <a:solidFill>
                  <a:srgbClr val="242852"/>
                </a:solidFill>
                <a:latin typeface="Times New Roman"/>
                <a:cs typeface="Times New Roman"/>
              </a:rPr>
              <a:t> </a:t>
            </a:r>
            <a:r>
              <a:rPr sz="2800" dirty="0">
                <a:solidFill>
                  <a:srgbClr val="242852"/>
                </a:solidFill>
                <a:latin typeface="FJQLCM+Cambria Math"/>
                <a:cs typeface="FJQLCM+Cambria Math"/>
              </a:rPr>
              <a:t>min</a:t>
            </a:r>
            <a:r>
              <a:rPr sz="2800" spc="551" dirty="0">
                <a:solidFill>
                  <a:srgbClr val="242852"/>
                </a:solidFill>
                <a:latin typeface="Times New Roman"/>
                <a:cs typeface="Times New Roman"/>
              </a:rPr>
              <a:t> </a:t>
            </a:r>
            <a:r>
              <a:rPr sz="2800" dirty="0">
                <a:solidFill>
                  <a:srgbClr val="242852"/>
                </a:solidFill>
                <a:latin typeface="FJQLCM+Cambria Math"/>
                <a:cs typeface="FJQLCM+Cambria Math"/>
              </a:rPr>
              <a:t>푣</a:t>
            </a:r>
            <a:r>
              <a:rPr sz="2800" spc="2864"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229" dirty="0">
                <a:solidFill>
                  <a:srgbClr val="242852"/>
                </a:solidFill>
                <a:latin typeface="Times New Roman"/>
                <a:cs typeface="Times New Roman"/>
              </a:rPr>
              <a:t> </a:t>
            </a:r>
            <a:r>
              <a:rPr sz="2800" dirty="0">
                <a:solidFill>
                  <a:srgbClr val="242852"/>
                </a:solidFill>
                <a:latin typeface="FJQLCM+Cambria Math"/>
                <a:cs typeface="FJQLCM+Cambria Math"/>
              </a:rPr>
              <a:t>푣</a:t>
            </a:r>
            <a:r>
              <a:rPr sz="2800" spc="3884"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229" dirty="0">
                <a:solidFill>
                  <a:srgbClr val="242852"/>
                </a:solidFill>
                <a:latin typeface="Times New Roman"/>
                <a:cs typeface="Times New Roman"/>
              </a:rPr>
              <a:t> </a:t>
            </a:r>
            <a:r>
              <a:rPr sz="2800" dirty="0">
                <a:solidFill>
                  <a:srgbClr val="242852"/>
                </a:solidFill>
                <a:latin typeface="FJQLCM+Cambria Math"/>
                <a:cs typeface="FJQLCM+Cambria Math"/>
              </a:rPr>
              <a:t>푣</a:t>
            </a:r>
          </a:p>
        </p:txBody>
      </p:sp>
      <p:sp>
        <p:nvSpPr>
          <p:cNvPr id="9" name="object 9"/>
          <p:cNvSpPr txBox="1"/>
          <p:nvPr/>
        </p:nvSpPr>
        <p:spPr>
          <a:xfrm>
            <a:off x="6834505" y="5630032"/>
            <a:ext cx="308056" cy="297738"/>
          </a:xfrm>
          <a:prstGeom prst="rect">
            <a:avLst/>
          </a:prstGeom>
        </p:spPr>
        <p:txBody>
          <a:bodyPr vert="horz" wrap="square" lIns="0" tIns="0" rIns="0" bIns="0" rtlCol="0">
            <a:spAutoFit/>
          </a:bodyPr>
          <a:lstStyle/>
          <a:p>
            <a:pPr marL="0" marR="0">
              <a:lnSpc>
                <a:spcPts val="2044"/>
              </a:lnSpc>
              <a:spcBef>
                <a:spcPts val="0"/>
              </a:spcBef>
              <a:spcAft>
                <a:spcPts val="0"/>
              </a:spcAft>
            </a:pPr>
            <a:r>
              <a:rPr sz="2050" dirty="0">
                <a:solidFill>
                  <a:srgbClr val="242852"/>
                </a:solidFill>
                <a:latin typeface="FJQLCM+Cambria Math"/>
                <a:cs typeface="FJQLCM+Cambria Math"/>
              </a:rPr>
              <a:t>푓</a:t>
            </a:r>
          </a:p>
        </p:txBody>
      </p:sp>
      <p:sp>
        <p:nvSpPr>
          <p:cNvPr id="10" name="object 10"/>
          <p:cNvSpPr txBox="1"/>
          <p:nvPr/>
        </p:nvSpPr>
        <p:spPr>
          <a:xfrm>
            <a:off x="8416797" y="5630032"/>
            <a:ext cx="1996391" cy="297738"/>
          </a:xfrm>
          <a:prstGeom prst="rect">
            <a:avLst/>
          </a:prstGeom>
        </p:spPr>
        <p:txBody>
          <a:bodyPr vert="horz" wrap="square" lIns="0" tIns="0" rIns="0" bIns="0" rtlCol="0">
            <a:spAutoFit/>
          </a:bodyPr>
          <a:lstStyle/>
          <a:p>
            <a:pPr marL="0" marR="0">
              <a:lnSpc>
                <a:spcPts val="2044"/>
              </a:lnSpc>
              <a:spcBef>
                <a:spcPts val="0"/>
              </a:spcBef>
              <a:spcAft>
                <a:spcPts val="0"/>
              </a:spcAft>
            </a:pPr>
            <a:r>
              <a:rPr sz="2050" dirty="0">
                <a:solidFill>
                  <a:srgbClr val="242852"/>
                </a:solidFill>
                <a:latin typeface="FJQLCM+Cambria Math"/>
                <a:cs typeface="FJQLCM+Cambria Math"/>
              </a:rPr>
              <a:t>푟푒푓</a:t>
            </a:r>
            <a:r>
              <a:rPr sz="2050" spc="2206" dirty="0">
                <a:solidFill>
                  <a:srgbClr val="242852"/>
                </a:solidFill>
                <a:latin typeface="Times New Roman"/>
                <a:cs typeface="Times New Roman"/>
              </a:rPr>
              <a:t> </a:t>
            </a:r>
            <a:r>
              <a:rPr sz="2050" dirty="0">
                <a:solidFill>
                  <a:srgbClr val="242852"/>
                </a:solidFill>
                <a:latin typeface="FJQLCM+Cambria Math"/>
                <a:cs typeface="FJQLCM+Cambria Math"/>
              </a:rPr>
              <a:t>푙푒푎푑</a:t>
            </a:r>
            <a:r>
              <a:rPr sz="2050" spc="2238" dirty="0">
                <a:solidFill>
                  <a:srgbClr val="242852"/>
                </a:solidFill>
                <a:latin typeface="Times New Roman"/>
                <a:cs typeface="Times New Roman"/>
              </a:rPr>
              <a:t> </a:t>
            </a:r>
            <a:r>
              <a:rPr sz="2050" dirty="0">
                <a:solidFill>
                  <a:srgbClr val="242852"/>
                </a:solidFill>
                <a:latin typeface="FJQLCM+Cambria Math"/>
                <a:cs typeface="FJQLCM+Cambria Math"/>
              </a:rPr>
              <a:t>푘</a:t>
            </a:r>
          </a:p>
        </p:txBody>
      </p:sp>
      <p:sp>
        <p:nvSpPr>
          <p:cNvPr id="11" name="object 11"/>
          <p:cNvSpPr txBox="1"/>
          <p:nvPr/>
        </p:nvSpPr>
        <p:spPr>
          <a:xfrm>
            <a:off x="3658489" y="5717343"/>
            <a:ext cx="435253" cy="445360"/>
          </a:xfrm>
          <a:prstGeom prst="rect">
            <a:avLst/>
          </a:prstGeom>
        </p:spPr>
        <p:txBody>
          <a:bodyPr vert="horz" wrap="square" lIns="0" tIns="0" rIns="0" bIns="0" rtlCol="0">
            <a:spAutoFit/>
          </a:bodyPr>
          <a:lstStyle/>
          <a:p>
            <a:pPr marL="0" marR="0">
              <a:lnSpc>
                <a:spcPts val="2798"/>
              </a:lnSpc>
              <a:spcBef>
                <a:spcPts val="0"/>
              </a:spcBef>
              <a:spcAft>
                <a:spcPts val="0"/>
              </a:spcAft>
            </a:pPr>
            <a:r>
              <a:rPr sz="2800" dirty="0">
                <a:solidFill>
                  <a:srgbClr val="242852"/>
                </a:solidFill>
                <a:latin typeface="FJQLCM+Cambria Math"/>
                <a:cs typeface="FJQLCM+Cambria Math"/>
              </a:rPr>
              <a:t>휅</a:t>
            </a:r>
            <a:r>
              <a:rPr sz="3100" baseline="-20571" dirty="0">
                <a:solidFill>
                  <a:srgbClr val="242852"/>
                </a:solidFill>
                <a:latin typeface="FJQLCM+Cambria Math"/>
                <a:cs typeface="FJQLCM+Cambria Math"/>
              </a:rPr>
              <a:t>푖</a:t>
            </a:r>
          </a:p>
        </p:txBody>
      </p:sp>
      <mc:AlternateContent xmlns:mc="http://schemas.openxmlformats.org/markup-compatibility/2006">
        <mc:Choice xmlns:a14="http://schemas.microsoft.com/office/drawing/2010/main" Requires="a14">
          <p:sp>
            <p:nvSpPr>
              <p:cNvPr id="12" name="テキスト ボックス 11"/>
              <p:cNvSpPr txBox="1"/>
              <p:nvPr/>
            </p:nvSpPr>
            <p:spPr>
              <a:xfrm>
                <a:off x="119336" y="5927770"/>
                <a:ext cx="1944216" cy="522707"/>
              </a:xfrm>
              <a:prstGeom prst="rect">
                <a:avLst/>
              </a:prstGeom>
              <a:noFill/>
            </p:spPr>
            <p:txBody>
              <a:bodyPr wrap="square" rtlCol="0">
                <a:spAutoFit/>
              </a:bodyPr>
              <a:lstStyle/>
              <a:p>
                <a:r>
                  <a:rPr kumimoji="1" lang="ja-JP" altLang="en-US" dirty="0" smtClean="0"/>
                  <a:t>復習：</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𝑙𝑎𝑡</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2</m:t>
                            </m:r>
                          </m:sup>
                        </m:sSup>
                      </m:num>
                      <m:den>
                        <m:r>
                          <a:rPr kumimoji="1" lang="en-US" altLang="ja-JP" b="0" i="1" smtClean="0">
                            <a:latin typeface="Cambria Math" panose="02040503050406030204" pitchFamily="18" charset="0"/>
                          </a:rPr>
                          <m:t>𝑟</m:t>
                        </m:r>
                      </m:den>
                    </m:f>
                  </m:oMath>
                </a14:m>
                <a:endParaRPr kumimoji="1" lang="ja-JP" altLang="en-US"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119336" y="5927770"/>
                <a:ext cx="1944216" cy="522707"/>
              </a:xfrm>
              <a:prstGeom prst="rect">
                <a:avLst/>
              </a:prstGeom>
              <a:blipFill>
                <a:blip r:embed="rId3"/>
                <a:stretch>
                  <a:fillRect l="-2821" b="-2326"/>
                </a:stretch>
              </a:blipFill>
            </p:spPr>
            <p:txBody>
              <a:bodyPr/>
              <a:lstStyle/>
              <a:p>
                <a:r>
                  <a:rPr lang="ja-JP" altLang="en-US">
                    <a:noFill/>
                  </a:rPr>
                  <a:t> </a:t>
                </a:r>
              </a:p>
            </p:txBody>
          </p:sp>
        </mc:Fallback>
      </mc:AlternateContent>
      <p:sp>
        <p:nvSpPr>
          <p:cNvPr id="13" name="テキスト ボックス 12"/>
          <p:cNvSpPr txBox="1"/>
          <p:nvPr/>
        </p:nvSpPr>
        <p:spPr>
          <a:xfrm>
            <a:off x="7142561" y="116632"/>
            <a:ext cx="5049439" cy="1754326"/>
          </a:xfrm>
          <a:prstGeom prst="rect">
            <a:avLst/>
          </a:prstGeom>
          <a:noFill/>
        </p:spPr>
        <p:txBody>
          <a:bodyPr wrap="square" rtlCol="0">
            <a:spAutoFit/>
          </a:bodyPr>
          <a:lstStyle/>
          <a:p>
            <a:r>
              <a:rPr kumimoji="1" lang="en-US" altLang="ja-JP" dirty="0" smtClean="0"/>
              <a:t>However, if the </a:t>
            </a:r>
            <a:r>
              <a:rPr kumimoji="1" lang="en-US" altLang="ja-JP" dirty="0" smtClean="0">
                <a:solidFill>
                  <a:srgbClr val="FF0000"/>
                </a:solidFill>
              </a:rPr>
              <a:t>curvature changes rapidly</a:t>
            </a:r>
            <a:r>
              <a:rPr kumimoji="1" lang="en-US" altLang="ja-JP" dirty="0" smtClean="0"/>
              <a:t>, we may not be able to achieve the required velocity while remaining within our </a:t>
            </a:r>
            <a:r>
              <a:rPr kumimoji="1" lang="en-US" altLang="ja-JP" dirty="0" smtClean="0">
                <a:solidFill>
                  <a:srgbClr val="FF0000"/>
                </a:solidFill>
              </a:rPr>
              <a:t>longitudinal acceleration bounds</a:t>
            </a:r>
            <a:r>
              <a:rPr kumimoji="1" lang="en-US" altLang="ja-JP" dirty="0" smtClean="0"/>
              <a:t>. We therefore also find the </a:t>
            </a:r>
            <a:r>
              <a:rPr kumimoji="1" lang="en-US" altLang="ja-JP" dirty="0" smtClean="0">
                <a:solidFill>
                  <a:srgbClr val="FF0000"/>
                </a:solidFill>
              </a:rPr>
              <a:t>maximum curvature across all points </a:t>
            </a:r>
            <a:r>
              <a:rPr kumimoji="1" lang="en-US" altLang="ja-JP" dirty="0" smtClean="0"/>
              <a:t>in out path and then find the associated </a:t>
            </a:r>
            <a:r>
              <a:rPr kumimoji="1" lang="en-US" altLang="ja-JP" dirty="0" smtClean="0">
                <a:solidFill>
                  <a:srgbClr val="FF0000"/>
                </a:solidFill>
              </a:rPr>
              <a:t>maximum speed for that point</a:t>
            </a:r>
            <a:r>
              <a:rPr kumimoji="1" lang="en-US" altLang="ja-JP" dirty="0" smtClean="0"/>
              <a:t>.</a:t>
            </a:r>
            <a:endParaRPr kumimoji="1" lang="ja-JP" altLang="en-US" dirty="0"/>
          </a:p>
        </p:txBody>
      </p:sp>
      <p:sp>
        <p:nvSpPr>
          <p:cNvPr id="14" name="テキスト ボックス 13"/>
          <p:cNvSpPr txBox="1"/>
          <p:nvPr/>
        </p:nvSpPr>
        <p:spPr>
          <a:xfrm>
            <a:off x="4727848" y="4581128"/>
            <a:ext cx="7464151" cy="1200329"/>
          </a:xfrm>
          <a:prstGeom prst="rect">
            <a:avLst/>
          </a:prstGeom>
          <a:noFill/>
        </p:spPr>
        <p:txBody>
          <a:bodyPr wrap="square" rtlCol="0">
            <a:spAutoFit/>
          </a:bodyPr>
          <a:lstStyle/>
          <a:p>
            <a:r>
              <a:rPr kumimoji="1" lang="en-US" altLang="ja-JP" dirty="0" smtClean="0"/>
              <a:t>We can </a:t>
            </a:r>
            <a:r>
              <a:rPr kumimoji="1" lang="en-US" altLang="ja-JP" dirty="0" smtClean="0">
                <a:solidFill>
                  <a:srgbClr val="FF0000"/>
                </a:solidFill>
              </a:rPr>
              <a:t>repeat this process </a:t>
            </a:r>
            <a:r>
              <a:rPr kumimoji="1" lang="en-US" altLang="ja-JP" dirty="0" smtClean="0"/>
              <a:t>for the </a:t>
            </a:r>
            <a:r>
              <a:rPr kumimoji="1" lang="en-US" altLang="ja-JP" dirty="0" smtClean="0">
                <a:solidFill>
                  <a:srgbClr val="FF0000"/>
                </a:solidFill>
              </a:rPr>
              <a:t>next largest violation of the curvature constraint</a:t>
            </a:r>
            <a:r>
              <a:rPr kumimoji="1" lang="ja-JP" altLang="en-US" dirty="0" smtClean="0">
                <a:solidFill>
                  <a:srgbClr val="FF0000"/>
                </a:solidFill>
              </a:rPr>
              <a:t>（上記の</a:t>
            </a:r>
            <a:r>
              <a:rPr kumimoji="1" lang="en-US" altLang="ja-JP" dirty="0" smtClean="0">
                <a:solidFill>
                  <a:srgbClr val="FF0000"/>
                </a:solidFill>
              </a:rPr>
              <a:t>1</a:t>
            </a:r>
            <a:r>
              <a:rPr kumimoji="1" lang="ja-JP" altLang="en-US" dirty="0" smtClean="0">
                <a:solidFill>
                  <a:srgbClr val="FF0000"/>
                </a:solidFill>
              </a:rPr>
              <a:t>回減速</a:t>
            </a:r>
            <a:r>
              <a:rPr kumimoji="1" lang="en-US" altLang="ja-JP" dirty="0" smtClean="0">
                <a:solidFill>
                  <a:srgbClr val="FF0000"/>
                </a:solidFill>
              </a:rPr>
              <a:t>1</a:t>
            </a:r>
            <a:r>
              <a:rPr kumimoji="1" lang="ja-JP" altLang="en-US" dirty="0" smtClean="0">
                <a:solidFill>
                  <a:srgbClr val="FF0000"/>
                </a:solidFill>
              </a:rPr>
              <a:t>回加速で計画したプロフィールに速度違反がある箇所）</a:t>
            </a:r>
            <a:r>
              <a:rPr kumimoji="1" lang="en-US" altLang="ja-JP" dirty="0" smtClean="0">
                <a:solidFill>
                  <a:srgbClr val="FF0000"/>
                </a:solidFill>
              </a:rPr>
              <a:t> </a:t>
            </a:r>
            <a:r>
              <a:rPr kumimoji="1" lang="en-US" altLang="ja-JP" dirty="0" smtClean="0"/>
              <a:t>and so on until the velocity profile satisfies the curvature constraints along its length.</a:t>
            </a:r>
            <a:endParaRPr kumimoji="1" lang="ja-JP" altLang="en-US" dirty="0"/>
          </a:p>
        </p:txBody>
      </p:sp>
      <p:sp>
        <p:nvSpPr>
          <p:cNvPr id="15" name="正方形/長方形 14"/>
          <p:cNvSpPr/>
          <p:nvPr/>
        </p:nvSpPr>
        <p:spPr>
          <a:xfrm>
            <a:off x="7752184" y="3247816"/>
            <a:ext cx="4446991" cy="1477328"/>
          </a:xfrm>
          <a:prstGeom prst="rect">
            <a:avLst/>
          </a:prstGeom>
        </p:spPr>
        <p:txBody>
          <a:bodyPr wrap="square">
            <a:spAutoFit/>
          </a:bodyPr>
          <a:lstStyle/>
          <a:p>
            <a:r>
              <a:rPr lang="en-US" altLang="ja-JP" dirty="0"/>
              <a:t>Our profile must then reach this required speed by the point in the path. We therefore define a </a:t>
            </a:r>
            <a:r>
              <a:rPr lang="en-US" altLang="ja-JP" dirty="0">
                <a:solidFill>
                  <a:srgbClr val="FF0000"/>
                </a:solidFill>
              </a:rPr>
              <a:t>deceleration to the required speed at the minimum point </a:t>
            </a:r>
            <a:r>
              <a:rPr lang="en-US" altLang="ja-JP" dirty="0"/>
              <a:t>and </a:t>
            </a:r>
            <a:r>
              <a:rPr lang="en-US" altLang="ja-JP" dirty="0">
                <a:solidFill>
                  <a:srgbClr val="FF0000"/>
                </a:solidFill>
              </a:rPr>
              <a:t>an acceleration afterward</a:t>
            </a:r>
            <a:r>
              <a:rPr lang="en-US" altLang="ja-JP" dirty="0"/>
              <a:t>. </a:t>
            </a:r>
            <a:endParaRPr lang="ja-JP" altLang="en-US" dirty="0"/>
          </a:p>
        </p:txBody>
      </p:sp>
      <mc:AlternateContent xmlns:mc="http://schemas.openxmlformats.org/markup-compatibility/2006">
        <mc:Choice xmlns:a14="http://schemas.microsoft.com/office/drawing/2010/main" Requires="a14">
          <p:sp>
            <p:nvSpPr>
              <p:cNvPr id="16" name="テキスト ボックス 15"/>
              <p:cNvSpPr txBox="1"/>
              <p:nvPr/>
            </p:nvSpPr>
            <p:spPr>
              <a:xfrm>
                <a:off x="9840416" y="5927770"/>
                <a:ext cx="1847008" cy="923330"/>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𝑘</m:t>
                        </m:r>
                      </m:sub>
                    </m:sSub>
                  </m:oMath>
                </a14:m>
                <a:r>
                  <a:rPr kumimoji="1" lang="ja-JP" altLang="en-US" dirty="0" smtClean="0"/>
                  <a:t>はカーブが一番きつい箇所の速度制限</a:t>
                </a:r>
                <a:endParaRPr kumimoji="1" lang="ja-JP" altLang="en-US" dirty="0"/>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9840416" y="5927770"/>
                <a:ext cx="1847008" cy="923330"/>
              </a:xfrm>
              <a:prstGeom prst="rect">
                <a:avLst/>
              </a:prstGeom>
              <a:blipFill>
                <a:blip r:embed="rId4"/>
                <a:stretch>
                  <a:fillRect l="-2640" t="-4605" b="-7237"/>
                </a:stretch>
              </a:blipFill>
            </p:spPr>
            <p:txBody>
              <a:bodyPr/>
              <a:lstStyle/>
              <a:p>
                <a:r>
                  <a:rPr lang="ja-JP"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2138426" y="2809526"/>
            <a:ext cx="308678"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FJQLCM+Cambria Math"/>
                <a:cs typeface="FJQLCM+Cambria Math"/>
              </a:rPr>
              <a:t>푠</a:t>
            </a:r>
          </a:p>
        </p:txBody>
      </p:sp>
      <p:sp>
        <p:nvSpPr>
          <p:cNvPr id="5" name="object 5"/>
          <p:cNvSpPr txBox="1"/>
          <p:nvPr/>
        </p:nvSpPr>
        <p:spPr>
          <a:xfrm>
            <a:off x="2639616" y="3216487"/>
            <a:ext cx="1364689"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0</a:t>
            </a:r>
            <a:r>
              <a:rPr sz="2900" spc="3825" baseline="-20377" dirty="0">
                <a:solidFill>
                  <a:srgbClr val="002060"/>
                </a:solidFill>
                <a:latin typeface="Times New Roman"/>
                <a:cs typeface="Times New Roman"/>
              </a:rPr>
              <a:t> </a:t>
            </a:r>
            <a:r>
              <a:rPr sz="2650" spc="-169" dirty="0" err="1" smtClean="0">
                <a:solidFill>
                  <a:srgbClr val="002060"/>
                </a:solidFill>
                <a:latin typeface="FJQLCM+Cambria Math"/>
                <a:cs typeface="FJQLCM+Cambria Math"/>
              </a:rPr>
              <a:t>푣</a:t>
            </a:r>
            <a:r>
              <a:rPr sz="2900" baseline="-20377" dirty="0" err="1" smtClean="0">
                <a:solidFill>
                  <a:srgbClr val="002060"/>
                </a:solidFill>
                <a:latin typeface="FJQLCM+Cambria Math"/>
                <a:cs typeface="FJQLCM+Cambria Math"/>
              </a:rPr>
              <a:t>푓</a:t>
            </a:r>
            <a:endParaRPr sz="2900" baseline="-20377" dirty="0">
              <a:solidFill>
                <a:srgbClr val="002060"/>
              </a:solidFill>
              <a:latin typeface="FJQLCM+Cambria Math"/>
              <a:cs typeface="FJQLCM+Cambria Math"/>
            </a:endParaRPr>
          </a:p>
        </p:txBody>
      </p:sp>
      <p:sp>
        <p:nvSpPr>
          <p:cNvPr id="6" name="テキスト ボックス 5"/>
          <p:cNvSpPr txBox="1"/>
          <p:nvPr/>
        </p:nvSpPr>
        <p:spPr>
          <a:xfrm>
            <a:off x="6744072" y="5805264"/>
            <a:ext cx="4608512" cy="369332"/>
          </a:xfrm>
          <a:prstGeom prst="rect">
            <a:avLst/>
          </a:prstGeom>
          <a:noFill/>
        </p:spPr>
        <p:txBody>
          <a:bodyPr wrap="square" rtlCol="0">
            <a:spAutoFit/>
          </a:bodyPr>
          <a:lstStyle/>
          <a:p>
            <a:r>
              <a:rPr kumimoji="1" lang="ja-JP" altLang="en-US" dirty="0" smtClean="0"/>
              <a:t>加速度固定なら、絶対この形じゃないだろう。</a:t>
            </a:r>
            <a:endParaRPr kumimoji="1" lang="ja-JP"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93131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904"/>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8006842" y="3484658"/>
            <a:ext cx="340892"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ACDWHQ+Cambria Math"/>
                <a:cs typeface="ACDWHQ+Cambria Math"/>
              </a:rPr>
              <a:t>푎</a:t>
            </a:r>
          </a:p>
        </p:txBody>
      </p:sp>
      <p:sp>
        <p:nvSpPr>
          <p:cNvPr id="10" name="object 10"/>
          <p:cNvSpPr txBox="1"/>
          <p:nvPr/>
        </p:nvSpPr>
        <p:spPr>
          <a:xfrm>
            <a:off x="6683629" y="4580710"/>
            <a:ext cx="324352"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ACDWHQ+Cambria Math"/>
                <a:cs typeface="ACDWHQ+Cambria Math"/>
              </a:rPr>
              <a:t>2</a:t>
            </a:r>
          </a:p>
        </p:txBody>
      </p:sp>
      <p:sp>
        <p:nvSpPr>
          <p:cNvPr id="12" name="object 12"/>
          <p:cNvSpPr txBox="1"/>
          <p:nvPr/>
        </p:nvSpPr>
        <p:spPr>
          <a:xfrm>
            <a:off x="5305933" y="4647653"/>
            <a:ext cx="2467711" cy="445405"/>
          </a:xfrm>
          <a:prstGeom prst="rect">
            <a:avLst/>
          </a:prstGeom>
        </p:spPr>
        <p:txBody>
          <a:bodyPr vert="horz" wrap="square" lIns="0" tIns="0" rIns="0" bIns="0" rtlCol="0">
            <a:spAutoFit/>
          </a:bodyPr>
          <a:lstStyle/>
          <a:p>
            <a:pPr marL="0" marR="0">
              <a:lnSpc>
                <a:spcPts val="3207"/>
              </a:lnSpc>
              <a:spcBef>
                <a:spcPts val="0"/>
              </a:spcBef>
              <a:spcAft>
                <a:spcPts val="0"/>
              </a:spcAft>
            </a:pPr>
            <a:r>
              <a:rPr sz="3200" dirty="0">
                <a:solidFill>
                  <a:srgbClr val="242852"/>
                </a:solidFill>
                <a:latin typeface="DAQSVA+Cambria Math"/>
                <a:cs typeface="DAQSVA+Cambria Math"/>
              </a:rPr>
              <a:t>2</a:t>
            </a:r>
            <a:r>
              <a:rPr sz="3200" dirty="0">
                <a:solidFill>
                  <a:srgbClr val="242852"/>
                </a:solidFill>
                <a:latin typeface="ACDWHQ+Cambria Math"/>
                <a:cs typeface="ACDWHQ+Cambria Math"/>
              </a:rPr>
              <a:t>푎</a:t>
            </a:r>
            <a:r>
              <a:rPr sz="3200" dirty="0">
                <a:solidFill>
                  <a:srgbClr val="242852"/>
                </a:solidFill>
                <a:latin typeface="FJQLCM+Cambria Math"/>
                <a:cs typeface="FJQLCM+Cambria Math"/>
              </a:rPr>
              <a:t>푠</a:t>
            </a:r>
            <a:r>
              <a:rPr sz="3200" spc="-18" dirty="0">
                <a:solidFill>
                  <a:srgbClr val="242852"/>
                </a:solidFill>
                <a:latin typeface="Times New Roman"/>
                <a:cs typeface="Times New Roman"/>
              </a:rPr>
              <a:t> </a:t>
            </a:r>
            <a:r>
              <a:rPr sz="3200" dirty="0">
                <a:solidFill>
                  <a:srgbClr val="242852"/>
                </a:solidFill>
                <a:latin typeface="FJQLCM+Cambria Math"/>
                <a:cs typeface="FJQLCM+Cambria Math"/>
              </a:rPr>
              <a:t>+</a:t>
            </a:r>
            <a:r>
              <a:rPr sz="3200" spc="-94" dirty="0">
                <a:solidFill>
                  <a:srgbClr val="242852"/>
                </a:solidFill>
                <a:latin typeface="Times New Roman"/>
                <a:cs typeface="Times New Roman"/>
              </a:rPr>
              <a:t> </a:t>
            </a:r>
            <a:r>
              <a:rPr sz="3200" dirty="0">
                <a:solidFill>
                  <a:srgbClr val="242852"/>
                </a:solidFill>
                <a:latin typeface="FJQLCM+Cambria Math"/>
                <a:cs typeface="FJQLCM+Cambria Math"/>
              </a:rPr>
              <a:t>푣</a:t>
            </a:r>
            <a:r>
              <a:rPr sz="3200" spc="1754" dirty="0">
                <a:solidFill>
                  <a:srgbClr val="242852"/>
                </a:solidFill>
                <a:latin typeface="Times New Roman"/>
                <a:cs typeface="Times New Roman"/>
              </a:rPr>
              <a:t> </a:t>
            </a:r>
            <a:r>
              <a:rPr sz="3200" dirty="0">
                <a:solidFill>
                  <a:srgbClr val="242852"/>
                </a:solidFill>
                <a:latin typeface="FJQLCM+Cambria Math"/>
                <a:cs typeface="FJQLCM+Cambria Math"/>
              </a:rPr>
              <a:t>=</a:t>
            </a:r>
            <a:r>
              <a:rPr sz="3200" spc="85" dirty="0">
                <a:solidFill>
                  <a:srgbClr val="242852"/>
                </a:solidFill>
                <a:latin typeface="Times New Roman"/>
                <a:cs typeface="Times New Roman"/>
              </a:rPr>
              <a:t> </a:t>
            </a:r>
            <a:r>
              <a:rPr sz="3200" dirty="0">
                <a:solidFill>
                  <a:srgbClr val="242852"/>
                </a:solidFill>
                <a:latin typeface="FJQLCM+Cambria Math"/>
                <a:cs typeface="FJQLCM+Cambria Math"/>
              </a:rPr>
              <a:t>푣</a:t>
            </a:r>
          </a:p>
        </p:txBody>
      </p:sp>
      <p:sp>
        <p:nvSpPr>
          <p:cNvPr id="13" name="object 13"/>
          <p:cNvSpPr txBox="1"/>
          <p:nvPr/>
        </p:nvSpPr>
        <p:spPr>
          <a:xfrm>
            <a:off x="7591932" y="4815406"/>
            <a:ext cx="330737"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FJQLCM+Cambria Math"/>
                <a:cs typeface="FJQLCM+Cambria Math"/>
              </a:rPr>
              <a:t>푓</a:t>
            </a:r>
          </a:p>
        </p:txBody>
      </p:sp>
      <p:sp>
        <p:nvSpPr>
          <p:cNvPr id="14" name="object 14"/>
          <p:cNvSpPr txBox="1"/>
          <p:nvPr/>
        </p:nvSpPr>
        <p:spPr>
          <a:xfrm>
            <a:off x="6654672" y="4836742"/>
            <a:ext cx="324352"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FJQLCM+Cambria Math"/>
                <a:cs typeface="FJQLCM+Cambria Math"/>
              </a:rPr>
              <a:t>0</a:t>
            </a:r>
          </a:p>
        </p:txBody>
      </p:sp>
      <p:pic>
        <p:nvPicPr>
          <p:cNvPr id="16" name="図 15"/>
          <p:cNvPicPr>
            <a:picLocks noChangeAspect="1"/>
          </p:cNvPicPr>
          <p:nvPr/>
        </p:nvPicPr>
        <p:blipFill>
          <a:blip r:embed="rId3"/>
          <a:stretch>
            <a:fillRect/>
          </a:stretch>
        </p:blipFill>
        <p:spPr>
          <a:xfrm>
            <a:off x="1144018" y="4327430"/>
            <a:ext cx="2114550" cy="1085850"/>
          </a:xfrm>
          <a:prstGeom prst="rect">
            <a:avLst/>
          </a:prstGeom>
        </p:spPr>
      </p:pic>
      <p:sp>
        <p:nvSpPr>
          <p:cNvPr id="6" name="正方形/長方形 5"/>
          <p:cNvSpPr/>
          <p:nvPr/>
        </p:nvSpPr>
        <p:spPr>
          <a:xfrm>
            <a:off x="784739" y="2996952"/>
            <a:ext cx="4231141" cy="455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312024" y="2996952"/>
            <a:ext cx="1610645" cy="455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3452562"/>
            <a:ext cx="6679413" cy="408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472264" y="2719849"/>
            <a:ext cx="3719736" cy="2031325"/>
          </a:xfrm>
          <a:prstGeom prst="rect">
            <a:avLst/>
          </a:prstGeom>
          <a:noFill/>
        </p:spPr>
        <p:txBody>
          <a:bodyPr wrap="square" rtlCol="0">
            <a:spAutoFit/>
          </a:bodyPr>
          <a:lstStyle/>
          <a:p>
            <a:r>
              <a:rPr kumimoji="1" lang="en-US" altLang="ja-JP" dirty="0" smtClean="0"/>
              <a:t>If an acceleration or deceleration is required that exceeds the comfort rectangle but is required </a:t>
            </a:r>
            <a:r>
              <a:rPr kumimoji="1" lang="en-US" altLang="ja-JP" dirty="0" smtClean="0">
                <a:solidFill>
                  <a:srgbClr val="FF0000"/>
                </a:solidFill>
              </a:rPr>
              <a:t>due to safety concerns</a:t>
            </a:r>
            <a:r>
              <a:rPr kumimoji="1" lang="en-US" altLang="ja-JP" dirty="0" smtClean="0"/>
              <a:t>, such as during an emergency stop maneuver, then we can </a:t>
            </a:r>
            <a:r>
              <a:rPr kumimoji="1" lang="en-US" altLang="ja-JP" dirty="0" smtClean="0">
                <a:solidFill>
                  <a:srgbClr val="FF0000"/>
                </a:solidFill>
              </a:rPr>
              <a:t>bypass this comfort rectangle to prevent a crash</a:t>
            </a:r>
            <a:r>
              <a:rPr kumimoji="1" lang="en-US" altLang="ja-JP" dirty="0" smtClean="0"/>
              <a:t>.</a:t>
            </a:r>
            <a:endParaRPr kumimoji="1" lang="ja-JP"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8381745" y="1564037"/>
            <a:ext cx="338414"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푓</a:t>
            </a:r>
          </a:p>
        </p:txBody>
      </p:sp>
      <p:pic>
        <p:nvPicPr>
          <p:cNvPr id="8" name="図 7"/>
          <p:cNvPicPr>
            <a:picLocks noChangeAspect="1"/>
          </p:cNvPicPr>
          <p:nvPr/>
        </p:nvPicPr>
        <p:blipFill>
          <a:blip r:embed="rId3"/>
          <a:stretch>
            <a:fillRect/>
          </a:stretch>
        </p:blipFill>
        <p:spPr>
          <a:xfrm>
            <a:off x="1199456" y="3428999"/>
            <a:ext cx="8439150" cy="2076450"/>
          </a:xfrm>
          <a:prstGeom prst="rect">
            <a:avLst/>
          </a:prstGeom>
        </p:spPr>
      </p:pic>
      <p:sp>
        <p:nvSpPr>
          <p:cNvPr id="5" name="テキスト ボックス 4"/>
          <p:cNvSpPr txBox="1"/>
          <p:nvPr/>
        </p:nvSpPr>
        <p:spPr>
          <a:xfrm>
            <a:off x="4943872" y="3140968"/>
            <a:ext cx="2016224" cy="369332"/>
          </a:xfrm>
          <a:prstGeom prst="rect">
            <a:avLst/>
          </a:prstGeom>
          <a:noFill/>
        </p:spPr>
        <p:txBody>
          <a:bodyPr wrap="square" rtlCol="0">
            <a:spAutoFit/>
          </a:bodyPr>
          <a:lstStyle/>
          <a:p>
            <a:r>
              <a:rPr kumimoji="1" lang="en-US" altLang="ja-JP" dirty="0" smtClean="0"/>
              <a:t>Curvature</a:t>
            </a:r>
            <a:endParaRPr kumimoji="1" lang="ja-JP" altLang="en-US" dirty="0"/>
          </a:p>
        </p:txBody>
      </p:sp>
      <p:sp>
        <p:nvSpPr>
          <p:cNvPr id="6" name="正方形/長方形 5"/>
          <p:cNvSpPr/>
          <p:nvPr/>
        </p:nvSpPr>
        <p:spPr>
          <a:xfrm>
            <a:off x="6744072" y="1521250"/>
            <a:ext cx="1637673" cy="419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99456" y="4611414"/>
            <a:ext cx="3471841" cy="1200329"/>
          </a:xfrm>
          <a:prstGeom prst="rect">
            <a:avLst/>
          </a:prstGeom>
          <a:noFill/>
        </p:spPr>
        <p:txBody>
          <a:bodyPr wrap="square" rtlCol="0">
            <a:spAutoFit/>
          </a:bodyPr>
          <a:lstStyle/>
          <a:p>
            <a:r>
              <a:rPr kumimoji="1" lang="en-US" altLang="ja-JP" dirty="0" smtClean="0"/>
              <a:t>Note that the term functional refers to mappings that takes a function as their argument and return a real value.</a:t>
            </a:r>
            <a:endParaRPr kumimoji="1" lang="ja-JP"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2383789" y="2783618"/>
            <a:ext cx="38830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47" dirty="0">
                <a:solidFill>
                  <a:srgbClr val="002060"/>
                </a:solidFill>
                <a:latin typeface="FJQLCM+Cambria Math"/>
                <a:cs typeface="FJQLCM+Cambria Math"/>
              </a:rPr>
              <a:t>푠</a:t>
            </a:r>
            <a:r>
              <a:rPr sz="2900" baseline="-20377" dirty="0">
                <a:solidFill>
                  <a:srgbClr val="002060"/>
                </a:solidFill>
                <a:latin typeface="FJQLCM+Cambria Math"/>
                <a:cs typeface="FJQLCM+Cambria Math"/>
              </a:rPr>
              <a:t>푖</a:t>
            </a:r>
          </a:p>
        </p:txBody>
      </p:sp>
      <p:sp>
        <p:nvSpPr>
          <p:cNvPr id="5" name="object 5"/>
          <p:cNvSpPr txBox="1"/>
          <p:nvPr/>
        </p:nvSpPr>
        <p:spPr>
          <a:xfrm>
            <a:off x="8778493" y="532136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ACDWHQ+Cambria Math"/>
                <a:cs typeface="ACDWHQ+Cambria Math"/>
              </a:rPr>
              <a:t>2</a:t>
            </a:r>
          </a:p>
        </p:txBody>
      </p:sp>
      <p:sp>
        <p:nvSpPr>
          <p:cNvPr id="6" name="object 6"/>
          <p:cNvSpPr txBox="1"/>
          <p:nvPr/>
        </p:nvSpPr>
        <p:spPr>
          <a:xfrm>
            <a:off x="7653781" y="5371548"/>
            <a:ext cx="1979735"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242852"/>
                </a:solidFill>
                <a:latin typeface="DAQSVA+Cambria Math"/>
                <a:cs typeface="DAQSVA+Cambria Math"/>
              </a:rPr>
              <a:t>2</a:t>
            </a:r>
            <a:r>
              <a:rPr sz="2400" spc="55" dirty="0">
                <a:solidFill>
                  <a:srgbClr val="242852"/>
                </a:solidFill>
                <a:latin typeface="ACDWHQ+Cambria Math"/>
                <a:cs typeface="ACDWHQ+Cambria Math"/>
              </a:rPr>
              <a:t>푎</a:t>
            </a:r>
            <a:r>
              <a:rPr sz="2400" dirty="0">
                <a:solidFill>
                  <a:srgbClr val="242852"/>
                </a:solidFill>
                <a:latin typeface="FJQLCM+Cambria Math"/>
                <a:cs typeface="FJQLCM+Cambria Math"/>
              </a:rPr>
              <a:t>푠</a:t>
            </a:r>
            <a:r>
              <a:rPr sz="2400" spc="655" dirty="0">
                <a:solidFill>
                  <a:srgbClr val="242852"/>
                </a:solidFill>
                <a:latin typeface="Times New Roman"/>
                <a:cs typeface="Times New Roman"/>
              </a:rPr>
              <a:t> </a:t>
            </a:r>
            <a:r>
              <a:rPr sz="2400" dirty="0">
                <a:solidFill>
                  <a:srgbClr val="242852"/>
                </a:solidFill>
                <a:latin typeface="FJQLCM+Cambria Math"/>
                <a:cs typeface="FJQLCM+Cambria Math"/>
              </a:rPr>
              <a:t>+</a:t>
            </a:r>
            <a:r>
              <a:rPr sz="2400" spc="-76" dirty="0">
                <a:solidFill>
                  <a:srgbClr val="242852"/>
                </a:solidFill>
                <a:latin typeface="Times New Roman"/>
                <a:cs typeface="Times New Roman"/>
              </a:rPr>
              <a:t> </a:t>
            </a:r>
            <a:r>
              <a:rPr sz="2400" dirty="0">
                <a:solidFill>
                  <a:srgbClr val="242852"/>
                </a:solidFill>
                <a:latin typeface="FJQLCM+Cambria Math"/>
                <a:cs typeface="FJQLCM+Cambria Math"/>
              </a:rPr>
              <a:t>푣</a:t>
            </a:r>
            <a:r>
              <a:rPr sz="2400" spc="1314" dirty="0">
                <a:solidFill>
                  <a:srgbClr val="242852"/>
                </a:solidFill>
                <a:latin typeface="Times New Roman"/>
                <a:cs typeface="Times New Roman"/>
              </a:rPr>
              <a:t> </a:t>
            </a:r>
            <a:r>
              <a:rPr sz="2400" dirty="0">
                <a:solidFill>
                  <a:srgbClr val="242852"/>
                </a:solidFill>
                <a:latin typeface="FJQLCM+Cambria Math"/>
                <a:cs typeface="FJQLCM+Cambria Math"/>
              </a:rPr>
              <a:t>=</a:t>
            </a:r>
            <a:r>
              <a:rPr sz="2400" spc="67" dirty="0">
                <a:solidFill>
                  <a:srgbClr val="242852"/>
                </a:solidFill>
                <a:latin typeface="Times New Roman"/>
                <a:cs typeface="Times New Roman"/>
              </a:rPr>
              <a:t> </a:t>
            </a:r>
            <a:r>
              <a:rPr sz="2400" dirty="0">
                <a:solidFill>
                  <a:srgbClr val="242852"/>
                </a:solidFill>
                <a:latin typeface="FJQLCM+Cambria Math"/>
                <a:cs typeface="FJQLCM+Cambria Math"/>
              </a:rPr>
              <a:t>푣</a:t>
            </a:r>
          </a:p>
        </p:txBody>
      </p:sp>
      <p:sp>
        <p:nvSpPr>
          <p:cNvPr id="7" name="object 7"/>
          <p:cNvSpPr txBox="1"/>
          <p:nvPr/>
        </p:nvSpPr>
        <p:spPr>
          <a:xfrm>
            <a:off x="8132318" y="5498125"/>
            <a:ext cx="23040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푖</a:t>
            </a:r>
          </a:p>
        </p:txBody>
      </p:sp>
      <p:sp>
        <p:nvSpPr>
          <p:cNvPr id="8" name="object 8"/>
          <p:cNvSpPr txBox="1"/>
          <p:nvPr/>
        </p:nvSpPr>
        <p:spPr>
          <a:xfrm>
            <a:off x="8757157" y="5513365"/>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0</a:t>
            </a:r>
          </a:p>
        </p:txBody>
      </p:sp>
      <p:sp>
        <p:nvSpPr>
          <p:cNvPr id="9" name="object 9"/>
          <p:cNvSpPr txBox="1"/>
          <p:nvPr/>
        </p:nvSpPr>
        <p:spPr>
          <a:xfrm>
            <a:off x="9460103" y="5498125"/>
            <a:ext cx="355181" cy="29926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푓</a:t>
            </a:r>
            <a:r>
              <a:rPr sz="2200" baseline="-21257" dirty="0">
                <a:solidFill>
                  <a:srgbClr val="242852"/>
                </a:solidFill>
                <a:latin typeface="ACDWHQ+Cambria Math"/>
                <a:cs typeface="ACDWHQ+Cambria Math"/>
              </a:rPr>
              <a:t>푖</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1208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9540"/>
              </a:spcBef>
              <a:spcAft>
                <a:spcPts val="0"/>
              </a:spcAft>
            </a:pPr>
            <a:r>
              <a:rPr sz="2650" dirty="0">
                <a:solidFill>
                  <a:srgbClr val="002060"/>
                </a:solidFill>
                <a:latin typeface="Arial"/>
                <a:cs typeface="Arial"/>
              </a:rPr>
              <a:t>•</a:t>
            </a:r>
          </a:p>
        </p:txBody>
      </p:sp>
      <p:sp>
        <p:nvSpPr>
          <p:cNvPr id="4" name="object 4"/>
          <p:cNvSpPr txBox="1"/>
          <p:nvPr/>
        </p:nvSpPr>
        <p:spPr>
          <a:xfrm>
            <a:off x="986332" y="2781647"/>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1301521" y="2708920"/>
            <a:ext cx="3570343" cy="4181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800404" y="2377616"/>
            <a:ext cx="442627"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sp>
        <p:nvSpPr>
          <p:cNvPr id="5" name="object 5"/>
          <p:cNvSpPr txBox="1"/>
          <p:nvPr/>
        </p:nvSpPr>
        <p:spPr>
          <a:xfrm>
            <a:off x="5031359" y="2377616"/>
            <a:ext cx="484404"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1" dirty="0">
                <a:solidFill>
                  <a:srgbClr val="002060"/>
                </a:solidFill>
                <a:latin typeface="ACDWHQ+Cambria Math"/>
                <a:cs typeface="ACDWHQ+Cambria Math"/>
              </a:rPr>
              <a:t>푎</a:t>
            </a:r>
            <a:r>
              <a:rPr sz="2900" baseline="-20377" dirty="0">
                <a:solidFill>
                  <a:srgbClr val="002060"/>
                </a:solidFill>
                <a:latin typeface="FJQLCM+Cambria Math"/>
                <a:cs typeface="FJQLCM+Cambria Math"/>
              </a:rPr>
              <a:t>0</a:t>
            </a:r>
          </a:p>
        </p:txBody>
      </p:sp>
      <p:pic>
        <p:nvPicPr>
          <p:cNvPr id="16" name="図 15"/>
          <p:cNvPicPr>
            <a:picLocks noChangeAspect="1"/>
          </p:cNvPicPr>
          <p:nvPr/>
        </p:nvPicPr>
        <p:blipFill>
          <a:blip r:embed="rId3"/>
          <a:stretch>
            <a:fillRect/>
          </a:stretch>
        </p:blipFill>
        <p:spPr>
          <a:xfrm>
            <a:off x="1383284" y="4293096"/>
            <a:ext cx="3648075" cy="2381250"/>
          </a:xfrm>
          <a:prstGeom prst="rect">
            <a:avLst/>
          </a:prstGeom>
        </p:spPr>
      </p:pic>
      <p:sp>
        <p:nvSpPr>
          <p:cNvPr id="6" name="正方形/長方形 5"/>
          <p:cNvSpPr/>
          <p:nvPr/>
        </p:nvSpPr>
        <p:spPr>
          <a:xfrm>
            <a:off x="1199456" y="2377616"/>
            <a:ext cx="4176464" cy="331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 name="テキスト ボックス 6"/>
              <p:cNvSpPr txBox="1"/>
              <p:nvPr/>
            </p:nvSpPr>
            <p:spPr>
              <a:xfrm>
                <a:off x="3287688" y="6342837"/>
                <a:ext cx="7488832" cy="374783"/>
              </a:xfrm>
              <a:prstGeom prst="rect">
                <a:avLst/>
              </a:prstGeom>
              <a:noFill/>
            </p:spPr>
            <p:txBody>
              <a:bodyPr wrap="square" rtlCol="0">
                <a:spAutoFit/>
              </a:bodyPr>
              <a:lstStyle/>
              <a:p>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2</m:t>
                        </m:r>
                      </m:sup>
                    </m:sSubSup>
                  </m:oMath>
                </a14:m>
                <a:r>
                  <a:rPr kumimoji="1" lang="ja-JP" altLang="en-US" dirty="0" smtClean="0"/>
                  <a:t>のはず、また固定減速度なので、決して右のような直線ではないと思う。</a:t>
                </a:r>
                <a:endParaRPr kumimoji="1" lang="ja-JP" altLang="en-US" dirty="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3287688" y="6342837"/>
                <a:ext cx="7488832" cy="374783"/>
              </a:xfrm>
              <a:prstGeom prst="rect">
                <a:avLst/>
              </a:prstGeom>
              <a:blipFill>
                <a:blip r:embed="rId4"/>
                <a:stretch>
                  <a:fillRect t="-11290" b="-19355"/>
                </a:stretch>
              </a:blipFill>
            </p:spPr>
            <p:txBody>
              <a:bodyPr/>
              <a:lstStyle/>
              <a:p>
                <a:r>
                  <a:rPr lang="ja-JP"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481626"/>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3495166" y="1890172"/>
            <a:ext cx="442492"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sp>
        <p:nvSpPr>
          <p:cNvPr id="5" name="object 5"/>
          <p:cNvSpPr txBox="1"/>
          <p:nvPr/>
        </p:nvSpPr>
        <p:spPr>
          <a:xfrm>
            <a:off x="2712973" y="2255696"/>
            <a:ext cx="484786"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5" dirty="0">
                <a:solidFill>
                  <a:srgbClr val="002060"/>
                </a:solidFill>
                <a:latin typeface="ACDWHQ+Cambria Math"/>
                <a:cs typeface="ACDWHQ+Cambria Math"/>
              </a:rPr>
              <a:t>푎</a:t>
            </a:r>
            <a:r>
              <a:rPr sz="2900" baseline="-20377" dirty="0">
                <a:solidFill>
                  <a:srgbClr val="002060"/>
                </a:solidFill>
                <a:latin typeface="FJQLCM+Cambria Math"/>
                <a:cs typeface="FJQLCM+Cambria Math"/>
              </a:rPr>
              <a:t>0</a:t>
            </a:r>
          </a:p>
        </p:txBody>
      </p:sp>
      <p:sp>
        <p:nvSpPr>
          <p:cNvPr id="6" name="object 6"/>
          <p:cNvSpPr txBox="1"/>
          <p:nvPr/>
        </p:nvSpPr>
        <p:spPr>
          <a:xfrm>
            <a:off x="513892" y="2603671"/>
            <a:ext cx="270847" cy="117350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2937"/>
              </a:spcBef>
              <a:spcAft>
                <a:spcPts val="0"/>
              </a:spcAft>
            </a:pPr>
            <a:r>
              <a:rPr sz="2650" dirty="0">
                <a:solidFill>
                  <a:srgbClr val="002060"/>
                </a:solidFill>
                <a:latin typeface="Arial"/>
                <a:cs typeface="Arial"/>
              </a:rPr>
              <a:t>•</a:t>
            </a:r>
          </a:p>
        </p:txBody>
      </p:sp>
      <p:sp>
        <p:nvSpPr>
          <p:cNvPr id="7" name="object 7"/>
          <p:cNvSpPr txBox="1"/>
          <p:nvPr/>
        </p:nvSpPr>
        <p:spPr>
          <a:xfrm>
            <a:off x="2712973" y="3012218"/>
            <a:ext cx="44954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47" dirty="0">
                <a:solidFill>
                  <a:srgbClr val="002060"/>
                </a:solidFill>
                <a:latin typeface="FJQLCM+Cambria Math"/>
                <a:cs typeface="FJQLCM+Cambria Math"/>
              </a:rPr>
              <a:t>푠</a:t>
            </a:r>
            <a:r>
              <a:rPr sz="2900" baseline="-20377" dirty="0">
                <a:solidFill>
                  <a:srgbClr val="002060"/>
                </a:solidFill>
                <a:latin typeface="FJQLCM+Cambria Math"/>
                <a:cs typeface="FJQLCM+Cambria Math"/>
              </a:rPr>
              <a:t>푏</a:t>
            </a:r>
          </a:p>
        </p:txBody>
      </p:sp>
      <p:sp>
        <p:nvSpPr>
          <p:cNvPr id="8" name="object 8"/>
          <p:cNvSpPr txBox="1"/>
          <p:nvPr/>
        </p:nvSpPr>
        <p:spPr>
          <a:xfrm>
            <a:off x="2014982" y="4135660"/>
            <a:ext cx="442492" cy="425022"/>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pic>
        <p:nvPicPr>
          <p:cNvPr id="17" name="図 16"/>
          <p:cNvPicPr>
            <a:picLocks noChangeAspect="1"/>
          </p:cNvPicPr>
          <p:nvPr/>
        </p:nvPicPr>
        <p:blipFill>
          <a:blip r:embed="rId3"/>
          <a:stretch>
            <a:fillRect/>
          </a:stretch>
        </p:blipFill>
        <p:spPr>
          <a:xfrm>
            <a:off x="839416" y="4713598"/>
            <a:ext cx="4933950" cy="2057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683"/>
            <a:ext cx="272448" cy="421183"/>
          </a:xfrm>
          <a:prstGeom prst="rect">
            <a:avLst/>
          </a:prstGeom>
        </p:spPr>
        <p:txBody>
          <a:bodyPr vert="horz" wrap="square" lIns="0" tIns="0" rIns="0" bIns="0" rtlCol="0">
            <a:spAutoFit/>
          </a:bodyPr>
          <a:lstStyle/>
          <a:p>
            <a:pPr marL="0" marR="0">
              <a:lnSpc>
                <a:spcPts val="3016"/>
              </a:lnSpc>
              <a:spcBef>
                <a:spcPts val="0"/>
              </a:spcBef>
              <a:spcAft>
                <a:spcPts val="0"/>
              </a:spcAft>
            </a:pPr>
            <a:r>
              <a:rPr sz="2700" dirty="0">
                <a:solidFill>
                  <a:srgbClr val="002060"/>
                </a:solidFill>
                <a:latin typeface="Arial"/>
                <a:cs typeface="Arial"/>
              </a:rPr>
              <a:t>•</a:t>
            </a:r>
          </a:p>
        </p:txBody>
      </p:sp>
      <p:pic>
        <p:nvPicPr>
          <p:cNvPr id="22" name="図 21"/>
          <p:cNvPicPr>
            <a:picLocks noChangeAspect="1"/>
          </p:cNvPicPr>
          <p:nvPr/>
        </p:nvPicPr>
        <p:blipFill>
          <a:blip r:embed="rId3"/>
          <a:stretch>
            <a:fillRect/>
          </a:stretch>
        </p:blipFill>
        <p:spPr>
          <a:xfrm>
            <a:off x="119336" y="3464549"/>
            <a:ext cx="5805924" cy="2044802"/>
          </a:xfrm>
          <a:prstGeom prst="rect">
            <a:avLst/>
          </a:prstGeom>
        </p:spPr>
      </p:pic>
      <p:cxnSp>
        <p:nvCxnSpPr>
          <p:cNvPr id="5" name="直線矢印コネクタ 4"/>
          <p:cNvCxnSpPr/>
          <p:nvPr/>
        </p:nvCxnSpPr>
        <p:spPr>
          <a:xfrm flipV="1">
            <a:off x="2639616" y="2708920"/>
            <a:ext cx="3816424" cy="12961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503712" y="4077072"/>
            <a:ext cx="4536504" cy="1008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テキスト ボックス 10"/>
              <p:cNvSpPr txBox="1"/>
              <p:nvPr/>
            </p:nvSpPr>
            <p:spPr>
              <a:xfrm>
                <a:off x="1559496" y="5445224"/>
                <a:ext cx="3600400" cy="923330"/>
              </a:xfrm>
              <a:prstGeom prst="rect">
                <a:avLst/>
              </a:prstGeom>
              <a:noFill/>
            </p:spPr>
            <p:txBody>
              <a:bodyPr wrap="square" rtlCol="0">
                <a:spAutoFit/>
              </a:bodyPr>
              <a:lstStyle/>
              <a:p>
                <a:r>
                  <a:rPr kumimoji="1" lang="ja-JP" altLang="en-US" dirty="0" smtClean="0"/>
                  <a:t>どうして</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oMath>
                </a14:m>
                <a:r>
                  <a:rPr kumimoji="1" lang="ja-JP" altLang="en-US" dirty="0" smtClean="0"/>
                  <a:t>を使う（</a:t>
                </a:r>
                <a14:m>
                  <m:oMath xmlns:m="http://schemas.openxmlformats.org/officeDocument/2006/math">
                    <m:r>
                      <a:rPr kumimoji="1" lang="en-US" altLang="ja-JP" b="0" i="1" smtClean="0">
                        <a:solidFill>
                          <a:srgbClr val="FF0000"/>
                        </a:solidFill>
                        <a:latin typeface="Cambria Math" panose="02040503050406030204" pitchFamily="18" charset="0"/>
                      </a:rPr>
                      <m:t>𝑖</m:t>
                    </m:r>
                  </m:oMath>
                </a14:m>
                <a:r>
                  <a:rPr kumimoji="1" lang="ja-JP" altLang="en-US" dirty="0" smtClean="0">
                    <a:solidFill>
                      <a:srgbClr val="FF0000"/>
                    </a:solidFill>
                  </a:rPr>
                  <a:t>は</a:t>
                </a:r>
                <a:r>
                  <a:rPr kumimoji="1" lang="en-US" altLang="ja-JP" dirty="0" smtClean="0">
                    <a:solidFill>
                      <a:srgbClr val="FF0000"/>
                    </a:solidFill>
                  </a:rPr>
                  <a:t>initial…</a:t>
                </a:r>
                <a:r>
                  <a:rPr kumimoji="1" lang="ja-JP" altLang="en-US" dirty="0" smtClean="0"/>
                  <a:t>）？また、プロフィールは右のような直線ではないと思う。</a:t>
                </a:r>
                <a:endParaRPr kumimoji="1" lang="ja-JP" altLang="en-US" dirty="0"/>
              </a:p>
            </p:txBody>
          </p:sp>
        </mc:Choice>
        <mc:Fallback>
          <p:sp>
            <p:nvSpPr>
              <p:cNvPr id="11" name="テキスト ボックス 10"/>
              <p:cNvSpPr txBox="1">
                <a:spLocks noRot="1" noChangeAspect="1" noMove="1" noResize="1" noEditPoints="1" noAdjustHandles="1" noChangeArrowheads="1" noChangeShapeType="1" noTextEdit="1"/>
              </p:cNvSpPr>
              <p:nvPr/>
            </p:nvSpPr>
            <p:spPr>
              <a:xfrm>
                <a:off x="1559496" y="5445224"/>
                <a:ext cx="3600400" cy="923330"/>
              </a:xfrm>
              <a:prstGeom prst="rect">
                <a:avLst/>
              </a:prstGeom>
              <a:blipFill>
                <a:blip r:embed="rId4"/>
                <a:stretch>
                  <a:fillRect l="-1525" t="-5263" r="-5424" b="-7237"/>
                </a:stretch>
              </a:blipFill>
            </p:spPr>
            <p:txBody>
              <a:bodyPr/>
              <a:lstStyle/>
              <a:p>
                <a:r>
                  <a:rPr lang="ja-JP" altLang="en-US">
                    <a:noFill/>
                  </a:rPr>
                  <a:t> </a:t>
                </a:r>
              </a:p>
            </p:txBody>
          </p:sp>
        </mc:Fallback>
      </mc:AlternateContent>
      <p:sp>
        <p:nvSpPr>
          <p:cNvPr id="12" name="テキスト ボックス 11"/>
          <p:cNvSpPr txBox="1"/>
          <p:nvPr/>
        </p:nvSpPr>
        <p:spPr>
          <a:xfrm>
            <a:off x="7248128" y="116632"/>
            <a:ext cx="4943872" cy="923330"/>
          </a:xfrm>
          <a:prstGeom prst="rect">
            <a:avLst/>
          </a:prstGeom>
          <a:noFill/>
        </p:spPr>
        <p:txBody>
          <a:bodyPr wrap="square" rtlCol="0">
            <a:spAutoFit/>
          </a:bodyPr>
          <a:lstStyle/>
          <a:p>
            <a:r>
              <a:rPr kumimoji="1" lang="en-US" altLang="ja-JP" dirty="0" smtClean="0"/>
              <a:t>Using </a:t>
            </a:r>
            <a:r>
              <a:rPr kumimoji="1" lang="en-US" altLang="ja-JP" dirty="0" smtClean="0">
                <a:solidFill>
                  <a:srgbClr val="FF0000"/>
                </a:solidFill>
              </a:rPr>
              <a:t>higher-order methods </a:t>
            </a:r>
            <a:r>
              <a:rPr kumimoji="1" lang="en-US" altLang="ja-JP" dirty="0" smtClean="0"/>
              <a:t>such as biquadratic</a:t>
            </a:r>
            <a:r>
              <a:rPr kumimoji="1" lang="ja-JP" altLang="en-US" dirty="0" smtClean="0"/>
              <a:t>（</a:t>
            </a:r>
            <a:r>
              <a:rPr kumimoji="1" lang="en-US" altLang="ja-JP" dirty="0" smtClean="0"/>
              <a:t>4</a:t>
            </a:r>
            <a:r>
              <a:rPr kumimoji="1" lang="ja-JP" altLang="en-US" dirty="0" smtClean="0"/>
              <a:t>乗、</a:t>
            </a:r>
            <a:r>
              <a:rPr kumimoji="1" lang="en-US" altLang="ja-JP" dirty="0" smtClean="0"/>
              <a:t>4</a:t>
            </a:r>
            <a:r>
              <a:rPr kumimoji="1" lang="ja-JP" altLang="en-US" dirty="0" smtClean="0"/>
              <a:t>次）</a:t>
            </a:r>
            <a:r>
              <a:rPr kumimoji="1" lang="en-US" altLang="ja-JP" dirty="0" smtClean="0"/>
              <a:t> velocity planners, we can </a:t>
            </a:r>
            <a:r>
              <a:rPr kumimoji="1" lang="en-US" altLang="ja-JP" dirty="0" smtClean="0">
                <a:solidFill>
                  <a:srgbClr val="FF0000"/>
                </a:solidFill>
              </a:rPr>
              <a:t>minimize jerk </a:t>
            </a:r>
            <a:r>
              <a:rPr kumimoji="1" lang="en-US" altLang="ja-JP" dirty="0" smtClean="0"/>
              <a:t>along the trajectory as well.</a:t>
            </a:r>
            <a:endParaRPr kumimoji="1" lang="ja-JP"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93283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a:p>
            <a:pPr marL="0" marR="0">
              <a:lnSpc>
                <a:spcPts val="2976"/>
              </a:lnSpc>
              <a:spcBef>
                <a:spcPts val="3637"/>
              </a:spcBef>
              <a:spcAft>
                <a:spcPts val="0"/>
              </a:spcAft>
            </a:pPr>
            <a:r>
              <a:rPr sz="2650" dirty="0">
                <a:solidFill>
                  <a:srgbClr val="002060"/>
                </a:solidFill>
                <a:latin typeface="Arial"/>
                <a:cs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781647"/>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784739" y="1521250"/>
            <a:ext cx="2502949"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13892" y="4005064"/>
            <a:ext cx="4141948" cy="1200329"/>
          </a:xfrm>
          <a:prstGeom prst="rect">
            <a:avLst/>
          </a:prstGeom>
          <a:noFill/>
        </p:spPr>
        <p:txBody>
          <a:bodyPr wrap="square" rtlCol="0">
            <a:spAutoFit/>
          </a:bodyPr>
          <a:lstStyle/>
          <a:p>
            <a:r>
              <a:rPr kumimoji="1" lang="en-US" altLang="ja-JP" dirty="0" smtClean="0"/>
              <a:t>Parametric path</a:t>
            </a:r>
            <a:r>
              <a:rPr kumimoji="1" lang="ja-JP" altLang="en-US" dirty="0" smtClean="0"/>
              <a:t>と</a:t>
            </a:r>
            <a:r>
              <a:rPr kumimoji="1" lang="en-US" altLang="ja-JP" dirty="0" smtClean="0"/>
              <a:t>Non-parametric path</a:t>
            </a:r>
            <a:r>
              <a:rPr kumimoji="1" lang="ja-JP" altLang="en-US" dirty="0" smtClean="0"/>
              <a:t>の区別は点列になっているかではなく、点列が</a:t>
            </a:r>
            <a:r>
              <a:rPr kumimoji="1" lang="en-US" altLang="ja-JP" dirty="0" smtClean="0"/>
              <a:t>parametric curve</a:t>
            </a:r>
            <a:r>
              <a:rPr kumimoji="1" lang="ja-JP" altLang="en-US" dirty="0" smtClean="0"/>
              <a:t>か</a:t>
            </a:r>
            <a:r>
              <a:rPr kumimoji="1" lang="en-US" altLang="ja-JP" dirty="0" smtClean="0"/>
              <a:t>non-parametric curve</a:t>
            </a:r>
            <a:r>
              <a:rPr kumimoji="1" lang="ja-JP" altLang="en-US" dirty="0" smtClean="0"/>
              <a:t>から取られたかのことだと思う。</a:t>
            </a:r>
            <a:endParaRPr kumimoji="1"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テキスト ボックス 3"/>
          <p:cNvSpPr txBox="1"/>
          <p:nvPr/>
        </p:nvSpPr>
        <p:spPr>
          <a:xfrm>
            <a:off x="6672064" y="1268760"/>
            <a:ext cx="936104" cy="369332"/>
          </a:xfrm>
          <a:prstGeom prst="rect">
            <a:avLst/>
          </a:prstGeom>
          <a:noFill/>
        </p:spPr>
        <p:txBody>
          <a:bodyPr wrap="square" rtlCol="0">
            <a:spAutoFit/>
          </a:bodyPr>
          <a:lstStyle/>
          <a:p>
            <a:r>
              <a:rPr kumimoji="1" lang="ja-JP" altLang="en-US" dirty="0" smtClean="0"/>
              <a:t>五次の</a:t>
            </a:r>
            <a:endParaRPr kumimoji="1" lang="ja-JP"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1573059"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dirty="0">
                <a:solidFill>
                  <a:srgbClr val="002060"/>
                </a:solidFill>
                <a:latin typeface="VPIOHA+Cambria Math"/>
                <a:cs typeface="VPIOHA+Cambria Math"/>
              </a:rPr>
              <a:t>푥</a:t>
            </a:r>
            <a:r>
              <a:rPr sz="2650" spc="5366" dirty="0">
                <a:solidFill>
                  <a:srgbClr val="002060"/>
                </a:solidFill>
                <a:latin typeface="Times New Roman"/>
                <a:cs typeface="Times New Roman"/>
              </a:rPr>
              <a:t> </a:t>
            </a:r>
            <a:r>
              <a:rPr sz="2650" dirty="0">
                <a:solidFill>
                  <a:srgbClr val="002060"/>
                </a:solidFill>
                <a:latin typeface="VPIOHA+Cambria Math"/>
                <a:cs typeface="VPIOHA+Cambria Math"/>
              </a:rPr>
              <a:t>푦</a:t>
            </a:r>
          </a:p>
          <a:p>
            <a:pPr marL="0" marR="0">
              <a:lnSpc>
                <a:spcPts val="2976"/>
              </a:lnSpc>
              <a:spcBef>
                <a:spcPts val="404"/>
              </a:spcBef>
              <a:spcAft>
                <a:spcPts val="0"/>
              </a:spcAft>
            </a:pPr>
            <a:r>
              <a:rPr sz="2650" dirty="0">
                <a:solidFill>
                  <a:srgbClr val="002060"/>
                </a:solidFill>
                <a:latin typeface="Arial"/>
                <a:cs typeface="Arial"/>
              </a:rPr>
              <a:t>•</a:t>
            </a:r>
          </a:p>
        </p:txBody>
      </p:sp>
      <p:sp>
        <p:nvSpPr>
          <p:cNvPr id="4" name="object 4"/>
          <p:cNvSpPr txBox="1"/>
          <p:nvPr/>
        </p:nvSpPr>
        <p:spPr>
          <a:xfrm>
            <a:off x="800404" y="2401999"/>
            <a:ext cx="1589819" cy="377063"/>
          </a:xfrm>
          <a:prstGeom prst="rect">
            <a:avLst/>
          </a:prstGeom>
        </p:spPr>
        <p:txBody>
          <a:bodyPr vert="horz" wrap="square" lIns="0" tIns="0" rIns="0" bIns="0" rtlCol="0">
            <a:spAutoFit/>
          </a:bodyPr>
          <a:lstStyle/>
          <a:p>
            <a:pPr marL="0" marR="0">
              <a:lnSpc>
                <a:spcPts val="2669"/>
              </a:lnSpc>
              <a:spcBef>
                <a:spcPts val="0"/>
              </a:spcBef>
              <a:spcAft>
                <a:spcPts val="0"/>
              </a:spcAft>
            </a:pPr>
            <a:r>
              <a:rPr sz="2650" spc="52" dirty="0">
                <a:solidFill>
                  <a:srgbClr val="002060"/>
                </a:solidFill>
                <a:latin typeface="VPIOHA+Cambria Math"/>
                <a:cs typeface="VPIOHA+Cambria Math"/>
              </a:rPr>
              <a:t>(푥,</a:t>
            </a:r>
            <a:r>
              <a:rPr sz="2650" spc="-263" dirty="0">
                <a:solidFill>
                  <a:srgbClr val="002060"/>
                </a:solidFill>
                <a:latin typeface="Times New Roman"/>
                <a:cs typeface="Times New Roman"/>
              </a:rPr>
              <a:t> </a:t>
            </a:r>
            <a:r>
              <a:rPr sz="2650" spc="40" dirty="0">
                <a:solidFill>
                  <a:srgbClr val="002060"/>
                </a:solidFill>
                <a:latin typeface="VPIOHA+Cambria Math"/>
                <a:cs typeface="VPIOHA+Cambria Math"/>
              </a:rPr>
              <a:t>푦,</a:t>
            </a:r>
            <a:r>
              <a:rPr sz="2650" spc="-250" dirty="0">
                <a:solidFill>
                  <a:srgbClr val="002060"/>
                </a:solidFill>
                <a:latin typeface="Times New Roman"/>
                <a:cs typeface="Times New Roman"/>
              </a:rPr>
              <a:t> </a:t>
            </a:r>
            <a:r>
              <a:rPr sz="2650" spc="93" dirty="0">
                <a:solidFill>
                  <a:srgbClr val="002060"/>
                </a:solidFill>
                <a:latin typeface="VPIOHA+Cambria Math"/>
                <a:cs typeface="VPIOHA+Cambria Math"/>
              </a:rPr>
              <a:t>휃,</a:t>
            </a:r>
            <a:r>
              <a:rPr sz="2650" spc="-315" dirty="0">
                <a:solidFill>
                  <a:srgbClr val="002060"/>
                </a:solidFill>
                <a:latin typeface="Times New Roman"/>
                <a:cs typeface="Times New Roman"/>
              </a:rPr>
              <a:t> </a:t>
            </a:r>
            <a:r>
              <a:rPr sz="2650" spc="77" dirty="0">
                <a:solidFill>
                  <a:srgbClr val="002060"/>
                </a:solidFill>
                <a:latin typeface="VPIOHA+Cambria Math"/>
                <a:cs typeface="VPIOHA+Cambria Math"/>
              </a:rPr>
              <a:t>휅)</a:t>
            </a:r>
          </a:p>
        </p:txBody>
      </p:sp>
      <p:sp>
        <p:nvSpPr>
          <p:cNvPr id="5" name="object 5"/>
          <p:cNvSpPr txBox="1"/>
          <p:nvPr/>
        </p:nvSpPr>
        <p:spPr>
          <a:xfrm>
            <a:off x="2786126" y="319468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6" name="object 6"/>
          <p:cNvSpPr txBox="1"/>
          <p:nvPr/>
        </p:nvSpPr>
        <p:spPr>
          <a:xfrm>
            <a:off x="3909695" y="3194684"/>
            <a:ext cx="310668" cy="1128068"/>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a:p>
            <a:pPr marL="15239" marR="0">
              <a:lnSpc>
                <a:spcPts val="1948"/>
              </a:lnSpc>
              <a:spcBef>
                <a:spcPts val="4738"/>
              </a:spcBef>
              <a:spcAft>
                <a:spcPts val="0"/>
              </a:spcAft>
            </a:pPr>
            <a:r>
              <a:rPr sz="1950" dirty="0">
                <a:solidFill>
                  <a:srgbClr val="002060"/>
                </a:solidFill>
                <a:latin typeface="VPIOHA+Cambria Math"/>
                <a:cs typeface="VPIOHA+Cambria Math"/>
              </a:rPr>
              <a:t>4</a:t>
            </a:r>
          </a:p>
        </p:txBody>
      </p:sp>
      <p:sp>
        <p:nvSpPr>
          <p:cNvPr id="7" name="object 7"/>
          <p:cNvSpPr txBox="1"/>
          <p:nvPr/>
        </p:nvSpPr>
        <p:spPr>
          <a:xfrm>
            <a:off x="5028310" y="3194684"/>
            <a:ext cx="298300" cy="1128068"/>
          </a:xfrm>
          <a:prstGeom prst="rect">
            <a:avLst/>
          </a:prstGeom>
        </p:spPr>
        <p:txBody>
          <a:bodyPr vert="horz" wrap="square" lIns="0" tIns="0" rIns="0" bIns="0" rtlCol="0">
            <a:spAutoFit/>
          </a:bodyPr>
          <a:lstStyle/>
          <a:p>
            <a:pPr marL="3048" marR="0">
              <a:lnSpc>
                <a:spcPts val="1945"/>
              </a:lnSpc>
              <a:spcBef>
                <a:spcPts val="0"/>
              </a:spcBef>
              <a:spcAft>
                <a:spcPts val="0"/>
              </a:spcAft>
            </a:pPr>
            <a:r>
              <a:rPr sz="1950" dirty="0">
                <a:solidFill>
                  <a:srgbClr val="002060"/>
                </a:solidFill>
                <a:latin typeface="VPIOHA+Cambria Math"/>
                <a:cs typeface="VPIOHA+Cambria Math"/>
              </a:rPr>
              <a:t>3</a:t>
            </a:r>
          </a:p>
          <a:p>
            <a:pPr marL="0" marR="0">
              <a:lnSpc>
                <a:spcPts val="1948"/>
              </a:lnSpc>
              <a:spcBef>
                <a:spcPts val="4738"/>
              </a:spcBef>
              <a:spcAft>
                <a:spcPts val="0"/>
              </a:spcAft>
            </a:pPr>
            <a:r>
              <a:rPr sz="1950" dirty="0">
                <a:solidFill>
                  <a:srgbClr val="002060"/>
                </a:solidFill>
                <a:latin typeface="VPIOHA+Cambria Math"/>
                <a:cs typeface="VPIOHA+Cambria Math"/>
              </a:rPr>
              <a:t>3</a:t>
            </a:r>
          </a:p>
        </p:txBody>
      </p:sp>
      <p:sp>
        <p:nvSpPr>
          <p:cNvPr id="8" name="object 8"/>
          <p:cNvSpPr txBox="1"/>
          <p:nvPr/>
        </p:nvSpPr>
        <p:spPr>
          <a:xfrm>
            <a:off x="6130416" y="3194684"/>
            <a:ext cx="318112" cy="1128068"/>
          </a:xfrm>
          <a:prstGeom prst="rect">
            <a:avLst/>
          </a:prstGeom>
        </p:spPr>
        <p:txBody>
          <a:bodyPr vert="horz" wrap="square" lIns="0" tIns="0" rIns="0" bIns="0" rtlCol="0">
            <a:spAutoFit/>
          </a:bodyPr>
          <a:lstStyle/>
          <a:p>
            <a:pPr marL="22860" marR="0">
              <a:lnSpc>
                <a:spcPts val="1945"/>
              </a:lnSpc>
              <a:spcBef>
                <a:spcPts val="0"/>
              </a:spcBef>
              <a:spcAft>
                <a:spcPts val="0"/>
              </a:spcAft>
            </a:pPr>
            <a:r>
              <a:rPr sz="1950" dirty="0">
                <a:solidFill>
                  <a:srgbClr val="002060"/>
                </a:solidFill>
                <a:latin typeface="VPIOHA+Cambria Math"/>
                <a:cs typeface="VPIOHA+Cambria Math"/>
              </a:rPr>
              <a:t>2</a:t>
            </a:r>
          </a:p>
          <a:p>
            <a:pPr marL="0" marR="0">
              <a:lnSpc>
                <a:spcPts val="1948"/>
              </a:lnSpc>
              <a:spcBef>
                <a:spcPts val="4738"/>
              </a:spcBef>
              <a:spcAft>
                <a:spcPts val="0"/>
              </a:spcAft>
            </a:pPr>
            <a:r>
              <a:rPr sz="1950" dirty="0">
                <a:solidFill>
                  <a:srgbClr val="002060"/>
                </a:solidFill>
                <a:latin typeface="VPIOHA+Cambria Math"/>
                <a:cs typeface="VPIOHA+Cambria Math"/>
              </a:rPr>
              <a:t>2</a:t>
            </a:r>
          </a:p>
        </p:txBody>
      </p:sp>
      <p:sp>
        <p:nvSpPr>
          <p:cNvPr id="9" name="object 9"/>
          <p:cNvSpPr txBox="1"/>
          <p:nvPr/>
        </p:nvSpPr>
        <p:spPr>
          <a:xfrm>
            <a:off x="1108252" y="3246914"/>
            <a:ext cx="691704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42"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81"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9"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92"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9"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21"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훼</a:t>
            </a:r>
          </a:p>
        </p:txBody>
      </p:sp>
      <p:sp>
        <p:nvSpPr>
          <p:cNvPr id="10" name="object 10"/>
          <p:cNvSpPr txBox="1"/>
          <p:nvPr/>
        </p:nvSpPr>
        <p:spPr>
          <a:xfrm>
            <a:off x="2426461"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11" name="object 11"/>
          <p:cNvSpPr txBox="1"/>
          <p:nvPr/>
        </p:nvSpPr>
        <p:spPr>
          <a:xfrm>
            <a:off x="3548507"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p:txBody>
      </p:sp>
      <p:sp>
        <p:nvSpPr>
          <p:cNvPr id="12" name="object 12"/>
          <p:cNvSpPr txBox="1"/>
          <p:nvPr/>
        </p:nvSpPr>
        <p:spPr>
          <a:xfrm>
            <a:off x="4671695"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3" name="object 13"/>
          <p:cNvSpPr txBox="1"/>
          <p:nvPr/>
        </p:nvSpPr>
        <p:spPr>
          <a:xfrm>
            <a:off x="5793613"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4" name="object 14"/>
          <p:cNvSpPr txBox="1"/>
          <p:nvPr/>
        </p:nvSpPr>
        <p:spPr>
          <a:xfrm>
            <a:off x="6907656"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5" name="object 15"/>
          <p:cNvSpPr txBox="1"/>
          <p:nvPr/>
        </p:nvSpPr>
        <p:spPr>
          <a:xfrm>
            <a:off x="7872730"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sp>
        <p:nvSpPr>
          <p:cNvPr id="16" name="object 16"/>
          <p:cNvSpPr txBox="1"/>
          <p:nvPr/>
        </p:nvSpPr>
        <p:spPr>
          <a:xfrm>
            <a:off x="2834894" y="4037219"/>
            <a:ext cx="295429" cy="285534"/>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5</a:t>
            </a:r>
          </a:p>
        </p:txBody>
      </p:sp>
      <p:sp>
        <p:nvSpPr>
          <p:cNvPr id="17" name="object 17"/>
          <p:cNvSpPr txBox="1"/>
          <p:nvPr/>
        </p:nvSpPr>
        <p:spPr>
          <a:xfrm>
            <a:off x="1172260" y="4089939"/>
            <a:ext cx="681099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푦</a:t>
            </a:r>
            <a:r>
              <a:rPr sz="2650" spc="49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81"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7"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2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7"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5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70" dirty="0">
                <a:solidFill>
                  <a:srgbClr val="002060"/>
                </a:solidFill>
                <a:latin typeface="Times New Roman"/>
                <a:cs typeface="Times New Roman"/>
              </a:rPr>
              <a:t> </a:t>
            </a:r>
            <a:r>
              <a:rPr sz="2650" dirty="0">
                <a:solidFill>
                  <a:srgbClr val="002060"/>
                </a:solidFill>
                <a:latin typeface="VPIOHA+Cambria Math"/>
                <a:cs typeface="VPIOHA+Cambria Math"/>
              </a:rPr>
              <a:t>훽</a:t>
            </a:r>
          </a:p>
        </p:txBody>
      </p:sp>
      <p:sp>
        <p:nvSpPr>
          <p:cNvPr id="18" name="object 18"/>
          <p:cNvSpPr txBox="1"/>
          <p:nvPr/>
        </p:nvSpPr>
        <p:spPr>
          <a:xfrm>
            <a:off x="2475229"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19" name="object 19"/>
          <p:cNvSpPr txBox="1"/>
          <p:nvPr/>
        </p:nvSpPr>
        <p:spPr>
          <a:xfrm>
            <a:off x="3565271"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p:txBody>
      </p:sp>
      <p:sp>
        <p:nvSpPr>
          <p:cNvPr id="20" name="object 20"/>
          <p:cNvSpPr txBox="1"/>
          <p:nvPr/>
        </p:nvSpPr>
        <p:spPr>
          <a:xfrm>
            <a:off x="4668646"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21" name="object 21"/>
          <p:cNvSpPr txBox="1"/>
          <p:nvPr/>
        </p:nvSpPr>
        <p:spPr>
          <a:xfrm>
            <a:off x="5770753"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22" name="object 22"/>
          <p:cNvSpPr txBox="1"/>
          <p:nvPr/>
        </p:nvSpPr>
        <p:spPr>
          <a:xfrm>
            <a:off x="6864984"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23" name="object 23"/>
          <p:cNvSpPr txBox="1"/>
          <p:nvPr/>
        </p:nvSpPr>
        <p:spPr>
          <a:xfrm>
            <a:off x="7810245"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pic>
        <p:nvPicPr>
          <p:cNvPr id="25" name="図 24"/>
          <p:cNvPicPr>
            <a:picLocks noChangeAspect="1"/>
          </p:cNvPicPr>
          <p:nvPr/>
        </p:nvPicPr>
        <p:blipFill>
          <a:blip r:embed="rId3"/>
          <a:stretch>
            <a:fillRect/>
          </a:stretch>
        </p:blipFill>
        <p:spPr>
          <a:xfrm>
            <a:off x="3849226" y="4754941"/>
            <a:ext cx="1790700" cy="638175"/>
          </a:xfrm>
          <a:prstGeom prst="rect">
            <a:avLst/>
          </a:prstGeom>
        </p:spPr>
      </p:pic>
      <p:sp>
        <p:nvSpPr>
          <p:cNvPr id="24" name="テキスト ボックス 23"/>
          <p:cNvSpPr txBox="1"/>
          <p:nvPr/>
        </p:nvSpPr>
        <p:spPr>
          <a:xfrm>
            <a:off x="5763968" y="1889720"/>
            <a:ext cx="4808028" cy="923330"/>
          </a:xfrm>
          <a:prstGeom prst="rect">
            <a:avLst/>
          </a:prstGeom>
          <a:noFill/>
        </p:spPr>
        <p:txBody>
          <a:bodyPr wrap="square" rtlCol="0">
            <a:spAutoFit/>
          </a:bodyPr>
          <a:lstStyle/>
          <a:p>
            <a:r>
              <a:rPr kumimoji="1" lang="en-US" altLang="ja-JP" dirty="0" smtClean="0"/>
              <a:t>The solution is quite long so we won’t list here, but it is still cheaper to evaluate than generating a path using an iterative optimization method.</a:t>
            </a:r>
            <a:endParaRPr kumimoji="1"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pic>
        <p:nvPicPr>
          <p:cNvPr id="16" name="図 15"/>
          <p:cNvPicPr>
            <a:picLocks noChangeAspect="1"/>
          </p:cNvPicPr>
          <p:nvPr/>
        </p:nvPicPr>
        <p:blipFill>
          <a:blip r:embed="rId3"/>
          <a:stretch>
            <a:fillRect/>
          </a:stretch>
        </p:blipFill>
        <p:spPr>
          <a:xfrm>
            <a:off x="1775520" y="2852936"/>
            <a:ext cx="6057900" cy="1514475"/>
          </a:xfrm>
          <a:prstGeom prst="rect">
            <a:avLst/>
          </a:prstGeom>
        </p:spPr>
      </p:pic>
      <p:sp>
        <p:nvSpPr>
          <p:cNvPr id="5" name="テキスト ボックス 4"/>
          <p:cNvSpPr txBox="1"/>
          <p:nvPr/>
        </p:nvSpPr>
        <p:spPr>
          <a:xfrm>
            <a:off x="7833420" y="2719849"/>
            <a:ext cx="4358580" cy="2862322"/>
          </a:xfrm>
          <a:prstGeom prst="rect">
            <a:avLst/>
          </a:prstGeom>
          <a:noFill/>
        </p:spPr>
        <p:txBody>
          <a:bodyPr wrap="square" rtlCol="0">
            <a:spAutoFit/>
          </a:bodyPr>
          <a:lstStyle/>
          <a:p>
            <a:r>
              <a:rPr kumimoji="1" lang="en-US" altLang="ja-JP" dirty="0" smtClean="0"/>
              <a:t>If we look at the curvature equation for a parametric curve, the curvature as a function of arc length will </a:t>
            </a:r>
            <a:r>
              <a:rPr kumimoji="1" lang="en-US" altLang="ja-JP" dirty="0" smtClean="0">
                <a:solidFill>
                  <a:srgbClr val="FF0000"/>
                </a:solidFill>
              </a:rPr>
              <a:t>not </a:t>
            </a:r>
            <a:r>
              <a:rPr kumimoji="1" lang="en-US" altLang="ja-JP" dirty="0" smtClean="0"/>
              <a:t>in general be a </a:t>
            </a:r>
            <a:r>
              <a:rPr kumimoji="1" lang="en-US" altLang="ja-JP" dirty="0" smtClean="0">
                <a:solidFill>
                  <a:srgbClr val="FF0000"/>
                </a:solidFill>
              </a:rPr>
              <a:t>polynomial</a:t>
            </a:r>
            <a:r>
              <a:rPr kumimoji="1" lang="en-US" altLang="ja-JP" dirty="0" smtClean="0"/>
              <a:t>.</a:t>
            </a:r>
          </a:p>
          <a:p>
            <a:r>
              <a:rPr lang="en-US" altLang="ja-JP" dirty="0" smtClean="0"/>
              <a:t>This has the potential to </a:t>
            </a:r>
            <a:r>
              <a:rPr lang="en-US" altLang="ja-JP" dirty="0" smtClean="0">
                <a:solidFill>
                  <a:srgbClr val="FF0000"/>
                </a:solidFill>
              </a:rPr>
              <a:t>introduce cusps</a:t>
            </a:r>
            <a:r>
              <a:rPr lang="ja-JP" altLang="en-US" dirty="0" smtClean="0">
                <a:solidFill>
                  <a:srgbClr val="FF0000"/>
                </a:solidFill>
              </a:rPr>
              <a:t>（とがった先）</a:t>
            </a:r>
            <a:r>
              <a:rPr lang="en-US" altLang="ja-JP" dirty="0" smtClean="0">
                <a:solidFill>
                  <a:srgbClr val="FF0000"/>
                </a:solidFill>
              </a:rPr>
              <a:t> or even discontinuities </a:t>
            </a:r>
            <a:r>
              <a:rPr lang="en-US" altLang="ja-JP" dirty="0" smtClean="0"/>
              <a:t>of the curvature in the spline, which makes it difficult to approximately satisfy curvature constraints across the entire domain of the spline.</a:t>
            </a:r>
            <a:endParaRPr kumimoji="1" lang="ja-JP" altLang="en-US" dirty="0"/>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861</TotalTime>
  <Words>2248</Words>
  <Application>Microsoft Office PowerPoint</Application>
  <PresentationFormat>ワイド画面</PresentationFormat>
  <Paragraphs>383</Paragraphs>
  <Slides>55</Slides>
  <Notes>0</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55</vt:i4>
      </vt:variant>
    </vt:vector>
  </HeadingPairs>
  <TitlesOfParts>
    <vt:vector size="71" baseType="lpstr">
      <vt:lpstr>Calibri</vt:lpstr>
      <vt:lpstr>VWRKLF+Cambria Math</vt:lpstr>
      <vt:lpstr>ACDWHQ+Cambria Math</vt:lpstr>
      <vt:lpstr>Times New Roman</vt:lpstr>
      <vt:lpstr>VPIOHA+Cambria Math</vt:lpstr>
      <vt:lpstr>AMOJGA+Cambria Math</vt:lpstr>
      <vt:lpstr>DHUSNE+Cambria Math</vt:lpstr>
      <vt:lpstr>PUKJUV+Cambria Math</vt:lpstr>
      <vt:lpstr>Courier New</vt:lpstr>
      <vt:lpstr>Cambria Math</vt:lpstr>
      <vt:lpstr>EJPKLQ+Cambria Math</vt:lpstr>
      <vt:lpstr>Arial</vt:lpstr>
      <vt:lpstr>DAQSVA+Cambria Math</vt:lpstr>
      <vt:lpstr>ＭＳ Ｐゴシック</vt:lpstr>
      <vt:lpstr>FJQLCM+Cambria Math</vt:lpstr>
      <vt:lpstr>Theme 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SCSK</cp:lastModifiedBy>
  <cp:revision>54</cp:revision>
  <dcterms:modified xsi:type="dcterms:W3CDTF">2021-03-06T13:58:12Z</dcterms:modified>
</cp:coreProperties>
</file>